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notesMasterIdLst>
    <p:notesMasterId r:id="rId44"/>
  </p:notesMasterIdLst>
  <p:handoutMasterIdLst>
    <p:handoutMasterId r:id="rId45"/>
  </p:handoutMasterIdLst>
  <p:sldIdLst>
    <p:sldId id="282" r:id="rId5"/>
    <p:sldId id="256" r:id="rId6"/>
    <p:sldId id="289" r:id="rId7"/>
    <p:sldId id="257" r:id="rId8"/>
    <p:sldId id="258" r:id="rId9"/>
    <p:sldId id="259" r:id="rId10"/>
    <p:sldId id="290" r:id="rId11"/>
    <p:sldId id="261" r:id="rId12"/>
    <p:sldId id="291" r:id="rId13"/>
    <p:sldId id="272" r:id="rId14"/>
    <p:sldId id="292" r:id="rId15"/>
    <p:sldId id="293" r:id="rId16"/>
    <p:sldId id="294" r:id="rId17"/>
    <p:sldId id="264" r:id="rId18"/>
    <p:sldId id="315" r:id="rId19"/>
    <p:sldId id="268" r:id="rId20"/>
    <p:sldId id="298" r:id="rId21"/>
    <p:sldId id="270" r:id="rId22"/>
    <p:sldId id="299" r:id="rId23"/>
    <p:sldId id="316" r:id="rId24"/>
    <p:sldId id="318" r:id="rId25"/>
    <p:sldId id="300" r:id="rId26"/>
    <p:sldId id="301" r:id="rId27"/>
    <p:sldId id="302" r:id="rId28"/>
    <p:sldId id="296" r:id="rId29"/>
    <p:sldId id="277" r:id="rId30"/>
    <p:sldId id="297" r:id="rId31"/>
    <p:sldId id="303" r:id="rId32"/>
    <p:sldId id="308" r:id="rId33"/>
    <p:sldId id="307" r:id="rId34"/>
    <p:sldId id="304" r:id="rId35"/>
    <p:sldId id="305" r:id="rId36"/>
    <p:sldId id="306" r:id="rId37"/>
    <p:sldId id="309" r:id="rId38"/>
    <p:sldId id="310" r:id="rId39"/>
    <p:sldId id="311" r:id="rId40"/>
    <p:sldId id="312" r:id="rId41"/>
    <p:sldId id="287" r:id="rId42"/>
    <p:sldId id="313" r:id="rId43"/>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899563D-5F4E-4326-B9F3-76848878C878}" type="datetimeFigureOut">
              <a:rPr lang="ru-RU" smtClean="0"/>
              <a:t>29.10.2019</a:t>
            </a:fld>
            <a:endParaRPr lang="ru-RU"/>
          </a:p>
        </p:txBody>
      </p:sp>
      <p:sp>
        <p:nvSpPr>
          <p:cNvPr id="4" name="Нижний колонтитул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05DA71D5-176B-4054-B7E4-9557AA447C5C}" type="slidenum">
              <a:rPr lang="ru-RU" smtClean="0"/>
              <a:t>‹#›</a:t>
            </a:fld>
            <a:endParaRPr lang="ru-RU"/>
          </a:p>
        </p:txBody>
      </p:sp>
    </p:spTree>
    <p:extLst>
      <p:ext uri="{BB962C8B-B14F-4D97-AF65-F5344CB8AC3E}">
        <p14:creationId xmlns:p14="http://schemas.microsoft.com/office/powerpoint/2010/main" val="35517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2C9A9D8-A21A-4F03-B353-165B8D2ABC97}" type="datetimeFigureOut">
              <a:rPr lang="ru-RU" smtClean="0"/>
              <a:t>29.10.2019</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630C652-1001-4DB2-BF88-D9B4F6EC0D08}" type="slidenum">
              <a:rPr lang="ru-RU" smtClean="0"/>
              <a:t>‹#›</a:t>
            </a:fld>
            <a:endParaRPr lang="ru-RU"/>
          </a:p>
        </p:txBody>
      </p:sp>
    </p:spTree>
    <p:extLst>
      <p:ext uri="{BB962C8B-B14F-4D97-AF65-F5344CB8AC3E}">
        <p14:creationId xmlns:p14="http://schemas.microsoft.com/office/powerpoint/2010/main" val="235728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630C652-1001-4DB2-BF88-D9B4F6EC0D08}" type="slidenum">
              <a:rPr lang="ru-RU" smtClean="0"/>
              <a:t>24</a:t>
            </a:fld>
            <a:endParaRPr lang="ru-RU" dirty="0"/>
          </a:p>
        </p:txBody>
      </p:sp>
    </p:spTree>
    <p:extLst>
      <p:ext uri="{BB962C8B-B14F-4D97-AF65-F5344CB8AC3E}">
        <p14:creationId xmlns:p14="http://schemas.microsoft.com/office/powerpoint/2010/main" val="401444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t>29.10.2019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5D7CEAC-EEF2-484F-942C-D5E919FF91C4}" type="slidenum">
              <a:rPr lang="ru-RU" smtClean="0"/>
              <a:t>‹#›</a:t>
            </a:fld>
            <a:endParaRPr lang="ru-RU" dirty="0"/>
          </a:p>
        </p:txBody>
      </p:sp>
    </p:spTree>
    <p:extLst>
      <p:ext uri="{BB962C8B-B14F-4D97-AF65-F5344CB8AC3E}">
        <p14:creationId xmlns:p14="http://schemas.microsoft.com/office/powerpoint/2010/main" val="18275422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t>29.10.2019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5D7CEAC-EEF2-484F-942C-D5E919FF91C4}" type="slidenum">
              <a:rPr lang="ru-RU" smtClean="0"/>
              <a:t>‹#›</a:t>
            </a:fld>
            <a:endParaRPr lang="ru-RU" dirty="0"/>
          </a:p>
        </p:txBody>
      </p:sp>
    </p:spTree>
    <p:extLst>
      <p:ext uri="{BB962C8B-B14F-4D97-AF65-F5344CB8AC3E}">
        <p14:creationId xmlns:p14="http://schemas.microsoft.com/office/powerpoint/2010/main" val="34237884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t>29.10.2019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5D7CEAC-EEF2-484F-942C-D5E919FF91C4}" type="slidenum">
              <a:rPr lang="ru-RU" smtClean="0"/>
              <a:t>‹#›</a:t>
            </a:fld>
            <a:endParaRPr lang="ru-RU" dirty="0"/>
          </a:p>
        </p:txBody>
      </p:sp>
    </p:spTree>
    <p:extLst>
      <p:ext uri="{BB962C8B-B14F-4D97-AF65-F5344CB8AC3E}">
        <p14:creationId xmlns:p14="http://schemas.microsoft.com/office/powerpoint/2010/main" val="1904285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167346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034275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573653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466296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51034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86825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663558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944095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t>29.10.2019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5D7CEAC-EEF2-484F-942C-D5E919FF91C4}" type="slidenum">
              <a:rPr lang="ru-RU" smtClean="0"/>
              <a:t>‹#›</a:t>
            </a:fld>
            <a:endParaRPr lang="ru-RU" dirty="0"/>
          </a:p>
        </p:txBody>
      </p:sp>
    </p:spTree>
    <p:extLst>
      <p:ext uri="{BB962C8B-B14F-4D97-AF65-F5344CB8AC3E}">
        <p14:creationId xmlns:p14="http://schemas.microsoft.com/office/powerpoint/2010/main" val="6536631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083509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416634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690612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167346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034275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573653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466296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51034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86825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663558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B2DB0D-6FD8-412D-A0BB-DB80209B713A}" type="datetimeFigureOut">
              <a:rPr lang="ru-RU" smtClean="0"/>
              <a:t>29.10.2019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5D7CEAC-EEF2-484F-942C-D5E919FF91C4}" type="slidenum">
              <a:rPr lang="ru-RU" smtClean="0"/>
              <a:t>‹#›</a:t>
            </a:fld>
            <a:endParaRPr lang="ru-RU" dirty="0"/>
          </a:p>
        </p:txBody>
      </p:sp>
    </p:spTree>
    <p:extLst>
      <p:ext uri="{BB962C8B-B14F-4D97-AF65-F5344CB8AC3E}">
        <p14:creationId xmlns:p14="http://schemas.microsoft.com/office/powerpoint/2010/main" val="12765443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944095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083509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416634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690612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45632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974082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2220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00958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72746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405812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B2DB0D-6FD8-412D-A0BB-DB80209B713A}" type="datetimeFigureOut">
              <a:rPr lang="ru-RU" smtClean="0"/>
              <a:t>29.10.2019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5D7CEAC-EEF2-484F-942C-D5E919FF91C4}" type="slidenum">
              <a:rPr lang="ru-RU" smtClean="0"/>
              <a:t>‹#›</a:t>
            </a:fld>
            <a:endParaRPr lang="ru-RU" dirty="0"/>
          </a:p>
        </p:txBody>
      </p:sp>
    </p:spTree>
    <p:extLst>
      <p:ext uri="{BB962C8B-B14F-4D97-AF65-F5344CB8AC3E}">
        <p14:creationId xmlns:p14="http://schemas.microsoft.com/office/powerpoint/2010/main" val="29818906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631433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024275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396422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832145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307024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B2DB0D-6FD8-412D-A0BB-DB80209B713A}" type="datetimeFigureOut">
              <a:rPr lang="ru-RU" smtClean="0"/>
              <a:t>29.10.2019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5D7CEAC-EEF2-484F-942C-D5E919FF91C4}" type="slidenum">
              <a:rPr lang="ru-RU" smtClean="0"/>
              <a:t>‹#›</a:t>
            </a:fld>
            <a:endParaRPr lang="ru-RU" dirty="0"/>
          </a:p>
        </p:txBody>
      </p:sp>
    </p:spTree>
    <p:extLst>
      <p:ext uri="{BB962C8B-B14F-4D97-AF65-F5344CB8AC3E}">
        <p14:creationId xmlns:p14="http://schemas.microsoft.com/office/powerpoint/2010/main" val="41048515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B2DB0D-6FD8-412D-A0BB-DB80209B713A}" type="datetimeFigureOut">
              <a:rPr lang="ru-RU" smtClean="0"/>
              <a:t>29.10.2019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5D7CEAC-EEF2-484F-942C-D5E919FF91C4}" type="slidenum">
              <a:rPr lang="ru-RU" smtClean="0"/>
              <a:t>‹#›</a:t>
            </a:fld>
            <a:endParaRPr lang="ru-RU" dirty="0"/>
          </a:p>
        </p:txBody>
      </p:sp>
    </p:spTree>
    <p:extLst>
      <p:ext uri="{BB962C8B-B14F-4D97-AF65-F5344CB8AC3E}">
        <p14:creationId xmlns:p14="http://schemas.microsoft.com/office/powerpoint/2010/main" val="38244894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B2DB0D-6FD8-412D-A0BB-DB80209B713A}" type="datetimeFigureOut">
              <a:rPr lang="ru-RU" smtClean="0"/>
              <a:t>29.10.2019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5D7CEAC-EEF2-484F-942C-D5E919FF91C4}" type="slidenum">
              <a:rPr lang="ru-RU" smtClean="0"/>
              <a:t>‹#›</a:t>
            </a:fld>
            <a:endParaRPr lang="ru-RU" dirty="0"/>
          </a:p>
        </p:txBody>
      </p:sp>
    </p:spTree>
    <p:extLst>
      <p:ext uri="{BB962C8B-B14F-4D97-AF65-F5344CB8AC3E}">
        <p14:creationId xmlns:p14="http://schemas.microsoft.com/office/powerpoint/2010/main" val="2125353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B2DB0D-6FD8-412D-A0BB-DB80209B713A}" type="datetimeFigureOut">
              <a:rPr lang="ru-RU" smtClean="0"/>
              <a:t>29.10.2019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5D7CEAC-EEF2-484F-942C-D5E919FF91C4}" type="slidenum">
              <a:rPr lang="ru-RU" smtClean="0"/>
              <a:t>‹#›</a:t>
            </a:fld>
            <a:endParaRPr lang="ru-RU" dirty="0"/>
          </a:p>
        </p:txBody>
      </p:sp>
    </p:spTree>
    <p:extLst>
      <p:ext uri="{BB962C8B-B14F-4D97-AF65-F5344CB8AC3E}">
        <p14:creationId xmlns:p14="http://schemas.microsoft.com/office/powerpoint/2010/main" val="22652489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B2DB0D-6FD8-412D-A0BB-DB80209B713A}" type="datetimeFigureOut">
              <a:rPr lang="ru-RU" smtClean="0"/>
              <a:t>29.10.2019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5D7CEAC-EEF2-484F-942C-D5E919FF91C4}" type="slidenum">
              <a:rPr lang="ru-RU" smtClean="0"/>
              <a:t>‹#›</a:t>
            </a:fld>
            <a:endParaRPr lang="ru-RU" dirty="0"/>
          </a:p>
        </p:txBody>
      </p:sp>
    </p:spTree>
    <p:extLst>
      <p:ext uri="{BB962C8B-B14F-4D97-AF65-F5344CB8AC3E}">
        <p14:creationId xmlns:p14="http://schemas.microsoft.com/office/powerpoint/2010/main" val="31153204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2DB0D-6FD8-412D-A0BB-DB80209B713A}" type="datetimeFigureOut">
              <a:rPr lang="ru-RU" smtClean="0"/>
              <a:t>29.10.2019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7CEAC-EEF2-484F-942C-D5E919FF91C4}" type="slidenum">
              <a:rPr lang="ru-RU" smtClean="0"/>
              <a:t>‹#›</a:t>
            </a:fld>
            <a:endParaRPr lang="ru-RU" dirty="0"/>
          </a:p>
        </p:txBody>
      </p:sp>
    </p:spTree>
    <p:extLst>
      <p:ext uri="{BB962C8B-B14F-4D97-AF65-F5344CB8AC3E}">
        <p14:creationId xmlns:p14="http://schemas.microsoft.com/office/powerpoint/2010/main" val="7808965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096300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096300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2DB0D-6FD8-412D-A0BB-DB80209B713A}" type="datetimeFigureOut">
              <a:rPr lang="ru-RU" smtClean="0">
                <a:solidFill>
                  <a:prstClr val="black">
                    <a:tint val="75000"/>
                  </a:prstClr>
                </a:solidFill>
              </a:rPr>
              <a:pPr/>
              <a:t>29.10.2019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7CEAC-EEF2-484F-942C-D5E919FF91C4}"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69135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9.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9.png"/><Relationship Id="rId5" Type="http://schemas.openxmlformats.org/officeDocument/2006/relationships/image" Target="../media/image17.jpg"/><Relationship Id="rId4"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angarsk-adm.r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09601"/>
            <a:ext cx="7772400" cy="2963415"/>
          </a:xfrm>
        </p:spPr>
        <p:txBody>
          <a:bodyPr/>
          <a:lstStyle/>
          <a:p>
            <a:r>
              <a:rPr lang="ru-RU" sz="3600" dirty="0" smtClean="0">
                <a:ln>
                  <a:solidFill>
                    <a:srgbClr val="00B050"/>
                  </a:solidFill>
                </a:ln>
                <a:solidFill>
                  <a:schemeClr val="tx2">
                    <a:lumMod val="75000"/>
                  </a:schemeClr>
                </a:solidFill>
                <a:latin typeface="Franklin Gothic Heavy" panose="020B0903020102020204" pitchFamily="34" charset="0"/>
              </a:rPr>
              <a:t>КВИЗ </a:t>
            </a:r>
            <a:br>
              <a:rPr lang="ru-RU" sz="3600" dirty="0" smtClean="0">
                <a:ln>
                  <a:solidFill>
                    <a:srgbClr val="00B050"/>
                  </a:solidFill>
                </a:ln>
                <a:solidFill>
                  <a:schemeClr val="tx2">
                    <a:lumMod val="75000"/>
                  </a:schemeClr>
                </a:solidFill>
                <a:latin typeface="Franklin Gothic Heavy" panose="020B0903020102020204" pitchFamily="34" charset="0"/>
              </a:rPr>
            </a:br>
            <a:r>
              <a:rPr lang="ru-RU" sz="3600" dirty="0" smtClean="0">
                <a:ln>
                  <a:solidFill>
                    <a:srgbClr val="00B050"/>
                  </a:solidFill>
                </a:ln>
                <a:solidFill>
                  <a:schemeClr val="tx2">
                    <a:lumMod val="75000"/>
                  </a:schemeClr>
                </a:solidFill>
                <a:latin typeface="Franklin Gothic Heavy" panose="020B0903020102020204" pitchFamily="34" charset="0"/>
              </a:rPr>
              <a:t>по профилактике </a:t>
            </a:r>
            <a:br>
              <a:rPr lang="ru-RU" sz="3600" dirty="0" smtClean="0">
                <a:ln>
                  <a:solidFill>
                    <a:srgbClr val="00B050"/>
                  </a:solidFill>
                </a:ln>
                <a:solidFill>
                  <a:schemeClr val="tx2">
                    <a:lumMod val="75000"/>
                  </a:schemeClr>
                </a:solidFill>
                <a:latin typeface="Franklin Gothic Heavy" panose="020B0903020102020204" pitchFamily="34" charset="0"/>
              </a:rPr>
            </a:br>
            <a:r>
              <a:rPr lang="ru-RU" sz="3600" dirty="0" smtClean="0">
                <a:ln>
                  <a:solidFill>
                    <a:srgbClr val="00B050"/>
                  </a:solidFill>
                </a:ln>
                <a:solidFill>
                  <a:schemeClr val="tx2">
                    <a:lumMod val="75000"/>
                  </a:schemeClr>
                </a:solidFill>
                <a:latin typeface="Franklin Gothic Heavy" panose="020B0903020102020204" pitchFamily="34" charset="0"/>
              </a:rPr>
              <a:t>социально-негативных явлений</a:t>
            </a:r>
            <a:br>
              <a:rPr lang="ru-RU" sz="3600" dirty="0" smtClean="0">
                <a:ln>
                  <a:solidFill>
                    <a:srgbClr val="00B050"/>
                  </a:solidFill>
                </a:ln>
                <a:solidFill>
                  <a:schemeClr val="tx2">
                    <a:lumMod val="75000"/>
                  </a:schemeClr>
                </a:solidFill>
                <a:latin typeface="Franklin Gothic Heavy" panose="020B0903020102020204" pitchFamily="34" charset="0"/>
              </a:rPr>
            </a:br>
            <a:r>
              <a:rPr lang="ru-RU" sz="3600" dirty="0" smtClean="0">
                <a:ln>
                  <a:solidFill>
                    <a:srgbClr val="00B050"/>
                  </a:solidFill>
                </a:ln>
                <a:solidFill>
                  <a:schemeClr val="tx2">
                    <a:lumMod val="75000"/>
                  </a:schemeClr>
                </a:solidFill>
                <a:latin typeface="Franklin Gothic Heavy" panose="020B0903020102020204" pitchFamily="34" charset="0"/>
              </a:rPr>
              <a:t>ДЛЯ СТУДЕНТОВ</a:t>
            </a:r>
            <a:br>
              <a:rPr lang="ru-RU" sz="3600" dirty="0" smtClean="0">
                <a:ln>
                  <a:solidFill>
                    <a:srgbClr val="00B050"/>
                  </a:solidFill>
                </a:ln>
                <a:solidFill>
                  <a:schemeClr val="tx2">
                    <a:lumMod val="75000"/>
                  </a:schemeClr>
                </a:solidFill>
                <a:latin typeface="Franklin Gothic Heavy" panose="020B0903020102020204" pitchFamily="34" charset="0"/>
              </a:rPr>
            </a:br>
            <a:r>
              <a:rPr lang="ru-RU" sz="3600" dirty="0" smtClean="0">
                <a:ln>
                  <a:solidFill>
                    <a:srgbClr val="00B050"/>
                  </a:solidFill>
                </a:ln>
                <a:solidFill>
                  <a:schemeClr val="tx2">
                    <a:lumMod val="75000"/>
                  </a:schemeClr>
                </a:solidFill>
                <a:latin typeface="Franklin Gothic Heavy" panose="020B0903020102020204" pitchFamily="34" charset="0"/>
              </a:rPr>
              <a:t>«НЕ ДАЙ СЕБЯ СВЯЗАТЬ!»</a:t>
            </a:r>
            <a:endParaRPr lang="ru-RU" sz="3600" dirty="0">
              <a:ln>
                <a:solidFill>
                  <a:srgbClr val="00B050"/>
                </a:solidFill>
              </a:ln>
              <a:solidFill>
                <a:schemeClr val="tx2">
                  <a:lumMod val="75000"/>
                </a:schemeClr>
              </a:solidFill>
              <a:latin typeface="Franklin Gothic Heavy" panose="020B0903020102020204" pitchFamily="34" charset="0"/>
            </a:endParaRPr>
          </a:p>
        </p:txBody>
      </p:sp>
    </p:spTree>
    <p:extLst>
      <p:ext uri="{BB962C8B-B14F-4D97-AF65-F5344CB8AC3E}">
        <p14:creationId xmlns:p14="http://schemas.microsoft.com/office/powerpoint/2010/main" val="2026319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1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27584" y="476672"/>
            <a:ext cx="8229600" cy="4929411"/>
          </a:xfrm>
        </p:spPr>
        <p:txBody>
          <a:bodyPr>
            <a:normAutofit/>
          </a:bodyPr>
          <a:lstStyle/>
          <a:p>
            <a:pPr marL="0" indent="0" algn="r">
              <a:buNone/>
            </a:pPr>
            <a:r>
              <a:rPr lang="ru-RU" sz="4000" b="1" u="sng" dirty="0" smtClean="0">
                <a:latin typeface="Franklin Gothic Medium Cond" panose="020B0606030402020204" pitchFamily="34" charset="0"/>
              </a:rPr>
              <a:t>4 ВОПРОС:</a:t>
            </a:r>
          </a:p>
          <a:p>
            <a:pPr marL="0" indent="0" algn="r">
              <a:buNone/>
            </a:pPr>
            <a:r>
              <a:rPr lang="ru-RU" sz="4000" dirty="0" smtClean="0">
                <a:latin typeface="Franklin Gothic Medium Cond" panose="020B0606030402020204" pitchFamily="34" charset="0"/>
              </a:rPr>
              <a:t>Правитель </a:t>
            </a:r>
            <a:r>
              <a:rPr lang="ru-RU" sz="4000" dirty="0">
                <a:latin typeface="Franklin Gothic Medium Cond" panose="020B0606030402020204" pitchFamily="34" charset="0"/>
              </a:rPr>
              <a:t>, при котором на Руси впервые появилось публичное питейное заведение – кабак</a:t>
            </a:r>
            <a:r>
              <a:rPr lang="en-US" sz="4000" dirty="0">
                <a:latin typeface="Franklin Gothic Medium Cond" panose="020B0606030402020204" pitchFamily="34" charset="0"/>
              </a:rPr>
              <a:t>?</a:t>
            </a:r>
            <a:endParaRPr lang="ru-RU" sz="4000" dirty="0">
              <a:latin typeface="Franklin Gothic Medium Cond" panose="020B0606030402020204" pitchFamily="34" charset="0"/>
            </a:endParaRPr>
          </a:p>
          <a:p>
            <a:pPr marL="0" indent="0" algn="r">
              <a:buNone/>
            </a:pPr>
            <a:endParaRPr lang="ru-RU" sz="4000" dirty="0">
              <a:latin typeface="Franklin Gothic Medium Cond" panose="020B0606030402020204" pitchFamily="34" charset="0"/>
            </a:endParaRPr>
          </a:p>
          <a:p>
            <a:pPr marL="0" indent="0" algn="r">
              <a:buNone/>
            </a:pPr>
            <a:endParaRPr lang="ru-RU" sz="4000" dirty="0">
              <a:latin typeface="Franklin Gothic Medium Cond" panose="020B0606030402020204" pitchFamily="34" charset="0"/>
            </a:endParaRPr>
          </a:p>
        </p:txBody>
      </p:sp>
    </p:spTree>
    <p:extLst>
      <p:ext uri="{BB962C8B-B14F-4D97-AF65-F5344CB8AC3E}">
        <p14:creationId xmlns:p14="http://schemas.microsoft.com/office/powerpoint/2010/main" val="11140196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1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27584" y="476672"/>
            <a:ext cx="8229600" cy="4929411"/>
          </a:xfrm>
          <a:gradFill flip="none" rotWithShape="1">
            <a:gsLst>
              <a:gs pos="50000">
                <a:schemeClr val="bg1">
                  <a:alpha val="63000"/>
                </a:schemeClr>
              </a:gs>
              <a:gs pos="76000">
                <a:schemeClr val="bg1">
                  <a:tint val="90000"/>
                  <a:shade val="90000"/>
                  <a:satMod val="200000"/>
                  <a:alpha val="0"/>
                </a:schemeClr>
              </a:gs>
              <a:gs pos="92000">
                <a:schemeClr val="bg1">
                  <a:tint val="90000"/>
                  <a:shade val="70000"/>
                  <a:satMod val="250000"/>
                  <a:alpha val="0"/>
                </a:schemeClr>
              </a:gs>
            </a:gsLst>
            <a:path path="circle">
              <a:fillToRect t="100000" r="100000"/>
            </a:path>
            <a:tileRect l="-100000" b="-100000"/>
          </a:gradFill>
        </p:spPr>
        <p:txBody>
          <a:bodyPr>
            <a:normAutofit fontScale="92500" lnSpcReduction="10000"/>
          </a:bodyPr>
          <a:lstStyle/>
          <a:p>
            <a:pPr marL="0" indent="0" algn="r">
              <a:buNone/>
            </a:pPr>
            <a:r>
              <a:rPr lang="ru-RU" sz="4000" b="1" u="sng" dirty="0" smtClean="0">
                <a:latin typeface="Franklin Gothic Medium Cond" panose="020B0606030402020204" pitchFamily="34" charset="0"/>
              </a:rPr>
              <a:t>ОТВЕТ НА 4 ВОПРОС: </a:t>
            </a:r>
          </a:p>
          <a:p>
            <a:pPr marL="0" indent="0" algn="r">
              <a:buNone/>
            </a:pPr>
            <a:r>
              <a:rPr lang="ru-RU" sz="4000" dirty="0" smtClean="0">
                <a:latin typeface="Franklin Gothic Medium Cond" panose="020B0606030402020204" pitchFamily="34" charset="0"/>
              </a:rPr>
              <a:t>Первый кабак по приказу Ивана Грозного был создан в 1555 году. </a:t>
            </a:r>
          </a:p>
          <a:p>
            <a:pPr marL="0" indent="0" algn="r">
              <a:buNone/>
            </a:pPr>
            <a:r>
              <a:rPr lang="ru-RU" sz="4000" dirty="0" smtClean="0">
                <a:latin typeface="Franklin Gothic Medium Cond" panose="020B0606030402020204" pitchFamily="34" charset="0"/>
              </a:rPr>
              <a:t>Как видите, история о том, что «русский человек пил всегда» не совсем соответствует действительности. В то время царским властям приходилось загонять крестьян в кабаки буквально силой, склоняя к пьянству методом повальной порки и разорения.</a:t>
            </a:r>
          </a:p>
          <a:p>
            <a:pPr marL="0" indent="0" algn="r">
              <a:buNone/>
            </a:pPr>
            <a:endParaRPr lang="ru-RU" sz="4000" dirty="0">
              <a:latin typeface="Franklin Gothic Medium Cond" panose="020B0606030402020204" pitchFamily="34" charset="0"/>
            </a:endParaRPr>
          </a:p>
          <a:p>
            <a:pPr marL="0" indent="0" algn="r">
              <a:buNone/>
            </a:pPr>
            <a:endParaRPr lang="ru-RU" sz="4000" dirty="0">
              <a:latin typeface="Franklin Gothic Medium Cond" panose="020B0606030402020204" pitchFamily="34" charset="0"/>
            </a:endParaRPr>
          </a:p>
        </p:txBody>
      </p:sp>
    </p:spTree>
    <p:extLst>
      <p:ext uri="{BB962C8B-B14F-4D97-AF65-F5344CB8AC3E}">
        <p14:creationId xmlns:p14="http://schemas.microsoft.com/office/powerpoint/2010/main" val="27184734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l="-12000" r="-12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27584" y="476673"/>
            <a:ext cx="8229600" cy="4104456"/>
          </a:xfrm>
          <a:gradFill flip="none" rotWithShape="1">
            <a:gsLst>
              <a:gs pos="50000">
                <a:schemeClr val="bg1">
                  <a:alpha val="63000"/>
                </a:schemeClr>
              </a:gs>
              <a:gs pos="76000">
                <a:schemeClr val="bg1">
                  <a:tint val="90000"/>
                  <a:shade val="90000"/>
                  <a:satMod val="200000"/>
                  <a:alpha val="0"/>
                </a:schemeClr>
              </a:gs>
              <a:gs pos="92000">
                <a:schemeClr val="bg1">
                  <a:tint val="90000"/>
                  <a:shade val="70000"/>
                  <a:satMod val="250000"/>
                  <a:alpha val="0"/>
                </a:schemeClr>
              </a:gs>
            </a:gsLst>
            <a:path path="circle">
              <a:fillToRect t="100000" r="100000"/>
            </a:path>
            <a:tileRect l="-100000" b="-100000"/>
          </a:gradFill>
        </p:spPr>
        <p:txBody>
          <a:bodyPr>
            <a:normAutofit/>
          </a:bodyPr>
          <a:lstStyle/>
          <a:p>
            <a:pPr marL="0" indent="0" algn="r">
              <a:buNone/>
            </a:pPr>
            <a:r>
              <a:rPr lang="ru-RU" sz="4000" b="1" u="sng" dirty="0" smtClean="0">
                <a:latin typeface="Franklin Gothic Medium Cond" panose="020B0606030402020204" pitchFamily="34" charset="0"/>
              </a:rPr>
              <a:t>5 ВОПРОС:</a:t>
            </a:r>
          </a:p>
          <a:p>
            <a:pPr marL="0" indent="0" algn="r">
              <a:buNone/>
            </a:pPr>
            <a:r>
              <a:rPr lang="ru-RU" sz="4000" dirty="0" smtClean="0">
                <a:latin typeface="Franklin Gothic Medium Cond" panose="020B0606030402020204" pitchFamily="34" charset="0"/>
              </a:rPr>
              <a:t>В черном пакете находится предмет, который ставили на стол во время застолья у египтян, а позднее у римлян, как напоминание о вреде и опасности чрезмерного пьянства. </a:t>
            </a:r>
            <a:endParaRPr lang="ru-RU" sz="4000" dirty="0">
              <a:latin typeface="Franklin Gothic Medium Cond" panose="020B0606030402020204" pitchFamily="34" charset="0"/>
            </a:endParaRPr>
          </a:p>
        </p:txBody>
      </p:sp>
      <p:sp>
        <p:nvSpPr>
          <p:cNvPr id="4" name="Объект 2"/>
          <p:cNvSpPr txBox="1">
            <a:spLocks/>
          </p:cNvSpPr>
          <p:nvPr/>
        </p:nvSpPr>
        <p:spPr>
          <a:xfrm>
            <a:off x="2483768" y="5589240"/>
            <a:ext cx="6573416" cy="792088"/>
          </a:xfrm>
          <a:prstGeom prst="rect">
            <a:avLst/>
          </a:prstGeom>
          <a:gradFill flip="none" rotWithShape="1">
            <a:gsLst>
              <a:gs pos="50000">
                <a:schemeClr val="bg1">
                  <a:alpha val="63000"/>
                </a:schemeClr>
              </a:gs>
              <a:gs pos="76000">
                <a:schemeClr val="bg1">
                  <a:tint val="90000"/>
                  <a:shade val="90000"/>
                  <a:satMod val="200000"/>
                  <a:alpha val="0"/>
                </a:schemeClr>
              </a:gs>
              <a:gs pos="92000">
                <a:schemeClr val="bg1">
                  <a:tint val="90000"/>
                  <a:shade val="70000"/>
                  <a:satMod val="250000"/>
                  <a:alpha val="0"/>
                </a:schemeClr>
              </a:gs>
            </a:gsLst>
            <a:path path="circle">
              <a:fillToRect t="100000" r="100000"/>
            </a:path>
            <a:tileRect l="-100000" b="-100000"/>
          </a:gra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pPr>
            <a:r>
              <a:rPr lang="ru-RU" sz="4000" dirty="0" smtClean="0">
                <a:latin typeface="Franklin Gothic Medium Cond" panose="020B0606030402020204" pitchFamily="34" charset="0"/>
              </a:rPr>
              <a:t>Что находится в черном пакете?</a:t>
            </a:r>
          </a:p>
          <a:p>
            <a:pPr marL="0" indent="0" algn="r">
              <a:buFont typeface="Arial" panose="020B0604020202020204" pitchFamily="34" charset="0"/>
              <a:buNone/>
            </a:pPr>
            <a:endParaRPr lang="ru-RU" sz="4000" dirty="0">
              <a:latin typeface="Franklin Gothic Medium Cond" panose="020B0606030402020204" pitchFamily="34" charset="0"/>
            </a:endParaRPr>
          </a:p>
        </p:txBody>
      </p:sp>
      <p:pic>
        <p:nvPicPr>
          <p:cNvPr id="2" name="Что Где Когда_-_Чёрный ящик (mp3cut.net).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9592" y="260648"/>
            <a:ext cx="609600" cy="609600"/>
          </a:xfrm>
          <a:prstGeom prst="rect">
            <a:avLst/>
          </a:prstGeom>
        </p:spPr>
      </p:pic>
    </p:spTree>
    <p:extLst>
      <p:ext uri="{BB962C8B-B14F-4D97-AF65-F5344CB8AC3E}">
        <p14:creationId xmlns:p14="http://schemas.microsoft.com/office/powerpoint/2010/main" val="1388180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 presetClass="mediacall" presetSubtype="0" fill="hold" nodeType="withEffect">
                                  <p:stCondLst>
                                    <p:cond delay="0"/>
                                  </p:stCondLst>
                                  <p:childTnLst>
                                    <p:cmd type="call" cmd="playFrom(0.0)">
                                      <p:cBhvr>
                                        <p:cTn id="9" dur="16717" fill="hold"/>
                                        <p:tgtEl>
                                          <p:spTgt spid="2"/>
                                        </p:tgtEl>
                                      </p:cBhvr>
                                    </p:cmd>
                                  </p:childTnLst>
                                </p:cTn>
                              </p:par>
                              <p:par>
                                <p:cTn id="10" presetID="10"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StopAudio" delay="0">
                      <p:tgtEl>
                        <p:sldTgt/>
                      </p:tgtEl>
                    </p:cond>
                  </p:endCondLst>
                </p:cTn>
                <p:tgtEl>
                  <p:spTgt spid="2"/>
                </p:tgtEl>
              </p:cMediaNode>
            </p:audio>
          </p:childTnLst>
        </p:cTn>
      </p:par>
    </p:tnLst>
    <p:bldLst>
      <p:bldP spid="3" grpId="0" uiExpand="1" build="p"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49288" y="2708920"/>
            <a:ext cx="8229600" cy="836712"/>
          </a:xfrm>
        </p:spPr>
        <p:txBody>
          <a:bodyPr>
            <a:noAutofit/>
            <a:scene3d>
              <a:camera prst="orthographicFront"/>
              <a:lightRig rig="soft" dir="t">
                <a:rot lat="0" lon="0" rev="10800000"/>
              </a:lightRig>
            </a:scene3d>
            <a:sp3d>
              <a:bevelT w="27940" h="12700"/>
              <a:contourClr>
                <a:srgbClr val="DDDDDD"/>
              </a:contourClr>
            </a:sp3d>
          </a:bodyPr>
          <a:lstStyle/>
          <a:p>
            <a:pPr algn="r"/>
            <a:r>
              <a:rPr lang="ru-RU" sz="8500" b="1" spc="150" dirty="0" smtClean="0">
                <a:ln w="11430"/>
                <a:gradFill flip="none" rotWithShape="1">
                  <a:gsLst>
                    <a:gs pos="41000">
                      <a:schemeClr val="tx1"/>
                    </a:gs>
                    <a:gs pos="57000">
                      <a:srgbClr val="FF0000"/>
                    </a:gs>
                  </a:gsLst>
                  <a:lin ang="5400000" scaled="1"/>
                  <a:tileRect/>
                </a:gradFill>
                <a:effectLst>
                  <a:outerShdw blurRad="50800" dist="38100" dir="2700000" algn="tl" rotWithShape="0">
                    <a:prstClr val="black">
                      <a:alpha val="40000"/>
                    </a:prstClr>
                  </a:outerShdw>
                </a:effectLst>
                <a:latin typeface="Mistral" panose="03090702030407020403" pitchFamily="66" charset="0"/>
                <a:cs typeface="Times New Roman" panose="02020603050405020304" pitchFamily="18" charset="0"/>
              </a:rPr>
              <a:t>2 ЭТАП</a:t>
            </a:r>
            <a:br>
              <a:rPr lang="ru-RU" sz="8500" b="1" spc="150" dirty="0" smtClean="0">
                <a:ln w="11430"/>
                <a:gradFill flip="none" rotWithShape="1">
                  <a:gsLst>
                    <a:gs pos="41000">
                      <a:schemeClr val="tx1"/>
                    </a:gs>
                    <a:gs pos="57000">
                      <a:srgbClr val="FF0000"/>
                    </a:gs>
                  </a:gsLst>
                  <a:lin ang="5400000" scaled="1"/>
                  <a:tileRect/>
                </a:gradFill>
                <a:effectLst>
                  <a:outerShdw blurRad="50800" dist="38100" dir="2700000" algn="tl" rotWithShape="0">
                    <a:prstClr val="black">
                      <a:alpha val="40000"/>
                    </a:prstClr>
                  </a:outerShdw>
                </a:effectLst>
                <a:latin typeface="Mistral" panose="03090702030407020403" pitchFamily="66" charset="0"/>
                <a:cs typeface="Times New Roman" panose="02020603050405020304" pitchFamily="18" charset="0"/>
              </a:rPr>
            </a:br>
            <a:r>
              <a:rPr lang="ru-RU" sz="8500" b="1" spc="150" dirty="0" smtClean="0">
                <a:ln w="11430"/>
                <a:gradFill flip="none" rotWithShape="1">
                  <a:gsLst>
                    <a:gs pos="41000">
                      <a:schemeClr val="tx1"/>
                    </a:gs>
                    <a:gs pos="57000">
                      <a:srgbClr val="FF0000"/>
                    </a:gs>
                  </a:gsLst>
                  <a:lin ang="5400000" scaled="1"/>
                  <a:tileRect/>
                </a:gradFill>
                <a:effectLst>
                  <a:outerShdw blurRad="50800" dist="38100" dir="2700000" algn="tl" rotWithShape="0">
                    <a:prstClr val="black">
                      <a:alpha val="40000"/>
                    </a:prstClr>
                  </a:outerShdw>
                </a:effectLst>
                <a:latin typeface="Mistral" panose="03090702030407020403" pitchFamily="66" charset="0"/>
                <a:cs typeface="Times New Roman" panose="02020603050405020304" pitchFamily="18" charset="0"/>
              </a:rPr>
              <a:t> «ПЛАЧЕВНЫЕ ПОСЛЕДСТВИЯ…» </a:t>
            </a:r>
            <a:endParaRPr lang="ru-RU" sz="8500" b="1" spc="150" dirty="0">
              <a:ln w="11430"/>
              <a:gradFill flip="none" rotWithShape="1">
                <a:gsLst>
                  <a:gs pos="41000">
                    <a:schemeClr val="tx1"/>
                  </a:gs>
                  <a:gs pos="57000">
                    <a:srgbClr val="FF0000"/>
                  </a:gs>
                </a:gsLst>
                <a:lin ang="5400000" scaled="1"/>
                <a:tileRect/>
              </a:gradFill>
              <a:effectLst>
                <a:outerShdw blurRad="50800" dist="38100" dir="2700000" algn="tl" rotWithShape="0">
                  <a:prstClr val="black">
                    <a:alpha val="40000"/>
                  </a:prstClr>
                </a:outerShdw>
              </a:effectLst>
              <a:latin typeface="Mistral" panose="03090702030407020403" pitchFamily="66"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632"/>
            <a:ext cx="2654424" cy="2654424"/>
          </a:xfrm>
          <a:prstGeom prst="rect">
            <a:avLst/>
          </a:prstGeom>
          <a:effectLst>
            <a:outerShdw blurRad="50800" dist="38100" dir="10800000" sx="103000" sy="103000" algn="r" rotWithShape="0">
              <a:prstClr val="black">
                <a:alpha val="70000"/>
              </a:prstClr>
            </a:outerShdw>
          </a:effectLst>
        </p:spPr>
      </p:pic>
    </p:spTree>
    <p:extLst>
      <p:ext uri="{BB962C8B-B14F-4D97-AF65-F5344CB8AC3E}">
        <p14:creationId xmlns:p14="http://schemas.microsoft.com/office/powerpoint/2010/main" val="209465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t="40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3528" y="260648"/>
            <a:ext cx="7848872"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5400" b="1" u="sng" dirty="0" smtClean="0">
                <a:latin typeface="Franklin Gothic Medium Cond" panose="020B0606030402020204" pitchFamily="34" charset="0"/>
              </a:rPr>
              <a:t>1 вопрос:</a:t>
            </a:r>
          </a:p>
          <a:p>
            <a:pPr marL="0" indent="0">
              <a:buNone/>
            </a:pPr>
            <a:r>
              <a:rPr lang="ru-RU" sz="5400" dirty="0">
                <a:latin typeface="Franklin Gothic Medium Cond" panose="020B0606030402020204" pitchFamily="34" charset="0"/>
              </a:rPr>
              <a:t>Как развивается пристрастие к наркотикам</a:t>
            </a:r>
            <a:r>
              <a:rPr lang="ru-RU" sz="5400" dirty="0" smtClean="0">
                <a:latin typeface="Franklin Gothic Medium Cond" panose="020B0606030402020204" pitchFamily="34" charset="0"/>
              </a:rPr>
              <a:t>? (Подсказка: путь, несколько ответов)</a:t>
            </a:r>
            <a:endParaRPr lang="ru-RU" sz="5400" dirty="0">
              <a:latin typeface="Franklin Gothic Medium Cond" panose="020B0606030402020204" pitchFamily="34" charset="0"/>
            </a:endParaRPr>
          </a:p>
        </p:txBody>
      </p:sp>
    </p:spTree>
    <p:extLst>
      <p:ext uri="{BB962C8B-B14F-4D97-AF65-F5344CB8AC3E}">
        <p14:creationId xmlns:p14="http://schemas.microsoft.com/office/powerpoint/2010/main" val="34512164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0" t="60000"/>
          </a:stretch>
        </a:blipFill>
        <a:effectLst/>
      </p:bgPr>
    </p:bg>
    <p:spTree>
      <p:nvGrpSpPr>
        <p:cNvPr id="1" name=""/>
        <p:cNvGrpSpPr/>
        <p:nvPr/>
      </p:nvGrpSpPr>
      <p:grpSpPr>
        <a:xfrm>
          <a:off x="0" y="0"/>
          <a:ext cx="0" cy="0"/>
          <a:chOff x="0" y="0"/>
          <a:chExt cx="0" cy="0"/>
        </a:xfrm>
      </p:grpSpPr>
      <p:sp>
        <p:nvSpPr>
          <p:cNvPr id="3" name="Объект 2"/>
          <p:cNvSpPr txBox="1">
            <a:spLocks/>
          </p:cNvSpPr>
          <p:nvPr/>
        </p:nvSpPr>
        <p:spPr>
          <a:xfrm>
            <a:off x="323528" y="44624"/>
            <a:ext cx="8352928"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2400" b="1" u="sng" dirty="0" smtClean="0">
                <a:latin typeface="Franklin Gothic Medium Cond" panose="020B0606030402020204" pitchFamily="34" charset="0"/>
              </a:rPr>
              <a:t>Ответ на 1 вопрос:</a:t>
            </a:r>
          </a:p>
          <a:p>
            <a:pPr marL="0" indent="0">
              <a:buNone/>
            </a:pPr>
            <a:endParaRPr lang="ru-RU" sz="2400" dirty="0" smtClean="0">
              <a:latin typeface="Franklin Gothic Medium Cond" panose="020B0606030402020204" pitchFamily="34" charset="0"/>
            </a:endParaRPr>
          </a:p>
          <a:p>
            <a:pPr marL="0" indent="0">
              <a:buNone/>
            </a:pPr>
            <a:r>
              <a:rPr lang="ru-RU" sz="2400" dirty="0" smtClean="0">
                <a:latin typeface="Franklin Gothic Medium Cond" panose="020B0606030402020204" pitchFamily="34" charset="0"/>
              </a:rPr>
              <a:t>Первый </a:t>
            </a:r>
            <a:r>
              <a:rPr lang="ru-RU" sz="2400" dirty="0">
                <a:latin typeface="Franklin Gothic Medium Cond" panose="020B0606030402020204" pitchFamily="34" charset="0"/>
              </a:rPr>
              <a:t>путь - по неведению, в результате неправильного приема назначенного врачом наркотического вещества или самолечения по совету некомпетентных </a:t>
            </a:r>
            <a:r>
              <a:rPr lang="ru-RU" sz="2400" dirty="0" smtClean="0">
                <a:latin typeface="Franklin Gothic Medium Cond" panose="020B0606030402020204" pitchFamily="34" charset="0"/>
              </a:rPr>
              <a:t>лиц, а также в случае предложения своими друзьями.</a:t>
            </a:r>
            <a:endParaRPr lang="ru-RU" sz="2400" dirty="0">
              <a:latin typeface="Franklin Gothic Medium Cond" panose="020B0606030402020204" pitchFamily="34" charset="0"/>
            </a:endParaRPr>
          </a:p>
          <a:p>
            <a:pPr marL="0" indent="0">
              <a:buNone/>
            </a:pPr>
            <a:endParaRPr lang="ru-RU" sz="1400" dirty="0">
              <a:latin typeface="Franklin Gothic Medium Cond" panose="020B0606030402020204" pitchFamily="34" charset="0"/>
            </a:endParaRPr>
          </a:p>
          <a:p>
            <a:pPr marL="0" indent="0">
              <a:buNone/>
            </a:pPr>
            <a:r>
              <a:rPr lang="ru-RU" sz="2400" dirty="0">
                <a:latin typeface="Franklin Gothic Medium Cond" panose="020B0606030402020204" pitchFamily="34" charset="0"/>
              </a:rPr>
              <a:t>Второй путь – сознательное употребление наркотиков, т.е. появляется желание испытать еще незнакомое острое ощущение, подражать тем, кто уже употребляет эти вещества, желание на время уйти от каких-либо тяжелых жизненных ситуаций; почувствовать состояние невесомости, блаженства.</a:t>
            </a:r>
          </a:p>
        </p:txBody>
      </p:sp>
    </p:spTree>
    <p:extLst>
      <p:ext uri="{BB962C8B-B14F-4D97-AF65-F5344CB8AC3E}">
        <p14:creationId xmlns:p14="http://schemas.microsoft.com/office/powerpoint/2010/main" val="33188812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t="25000" r="-1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7056784" cy="5217443"/>
          </a:xfrm>
        </p:spPr>
        <p:txBody>
          <a:bodyPr>
            <a:normAutofit/>
          </a:bodyPr>
          <a:lstStyle/>
          <a:p>
            <a:pPr marL="0" indent="0">
              <a:buNone/>
            </a:pPr>
            <a:r>
              <a:rPr lang="ru-RU" sz="3600" b="1" u="sng" dirty="0" smtClean="0">
                <a:latin typeface="Franklin Gothic Medium Cond" panose="020B0606030402020204" pitchFamily="34" charset="0"/>
              </a:rPr>
              <a:t>2 вопрос:</a:t>
            </a:r>
          </a:p>
          <a:p>
            <a:pPr marL="0" indent="0">
              <a:buNone/>
            </a:pPr>
            <a:r>
              <a:rPr lang="ru-RU" sz="3600" dirty="0" smtClean="0">
                <a:latin typeface="Franklin Gothic Medium Cond" panose="020B0606030402020204" pitchFamily="34" charset="0"/>
              </a:rPr>
              <a:t>Как вы думаете , чем объясняется следующий факт: у курильщиков язва желудка и двенадцатиперстной кишки встречается в 2 раза чаще, чем у некурящих</a:t>
            </a:r>
            <a:r>
              <a:rPr lang="en-US" sz="3600" dirty="0" smtClean="0">
                <a:latin typeface="Franklin Gothic Medium Cond" panose="020B0606030402020204" pitchFamily="34" charset="0"/>
              </a:rPr>
              <a:t>?</a:t>
            </a:r>
            <a:r>
              <a:rPr lang="ru-RU" sz="3600" dirty="0" smtClean="0">
                <a:latin typeface="Franklin Gothic Medium Cond" panose="020B0606030402020204" pitchFamily="34" charset="0"/>
              </a:rPr>
              <a:t> </a:t>
            </a:r>
            <a:endParaRPr lang="ru-RU" sz="3600" dirty="0">
              <a:latin typeface="Franklin Gothic Medium Cond" panose="020B0606030402020204" pitchFamily="34" charset="0"/>
            </a:endParaRPr>
          </a:p>
        </p:txBody>
      </p:sp>
    </p:spTree>
    <p:extLst>
      <p:ext uri="{BB962C8B-B14F-4D97-AF65-F5344CB8AC3E}">
        <p14:creationId xmlns:p14="http://schemas.microsoft.com/office/powerpoint/2010/main" val="42777864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1000" t="30000" r="-1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6552728" cy="5217443"/>
          </a:xfrm>
        </p:spPr>
        <p:txBody>
          <a:bodyPr>
            <a:normAutofit fontScale="92500" lnSpcReduction="10000"/>
          </a:bodyPr>
          <a:lstStyle/>
          <a:p>
            <a:pPr marL="0" indent="0">
              <a:buNone/>
            </a:pPr>
            <a:r>
              <a:rPr lang="ru-RU" sz="3600" b="1" u="sng" dirty="0" smtClean="0">
                <a:latin typeface="Franklin Gothic Medium Cond" panose="020B0606030402020204" pitchFamily="34" charset="0"/>
              </a:rPr>
              <a:t>ОТВЕТ НА ВОПРОС  2:</a:t>
            </a:r>
          </a:p>
          <a:p>
            <a:pPr marL="0" indent="0">
              <a:buNone/>
            </a:pPr>
            <a:r>
              <a:rPr lang="ru-RU" sz="3600" dirty="0" smtClean="0">
                <a:latin typeface="Franklin Gothic Medium Cond" panose="020B0606030402020204" pitchFamily="34" charset="0"/>
              </a:rPr>
              <a:t>Горячий дым обжигает  слизистую оболочку рта, что вызывает рефлекторное слюноотделение, секрецию желудочного и кишечного сока, то есть идет подготовка к перевариванию пищи. В действительности, пища в организм не поступает. Чем чаще человек курит, тем чаще он обманывает свой желудок. </a:t>
            </a:r>
          </a:p>
        </p:txBody>
      </p:sp>
    </p:spTree>
    <p:extLst>
      <p:ext uri="{BB962C8B-B14F-4D97-AF65-F5344CB8AC3E}">
        <p14:creationId xmlns:p14="http://schemas.microsoft.com/office/powerpoint/2010/main" val="6114606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7000" t="30000" r="-14000" b="-4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3528" y="404664"/>
            <a:ext cx="7056784"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3600" b="1" u="sng" dirty="0" smtClean="0">
                <a:latin typeface="Franklin Gothic Medium Cond" panose="020B0606030402020204" pitchFamily="34" charset="0"/>
              </a:rPr>
              <a:t>3 вопрос:</a:t>
            </a:r>
          </a:p>
          <a:p>
            <a:pPr marL="0" indent="0">
              <a:buNone/>
            </a:pPr>
            <a:r>
              <a:rPr lang="ru-RU" sz="3600" dirty="0">
                <a:latin typeface="Franklin Gothic Medium Cond" panose="020B0606030402020204" pitchFamily="34" charset="0"/>
              </a:rPr>
              <a:t>Сколько сигарет необходимо выкурить для того, чтобы нарушить нормальный баланс воздуха в крови и легких?</a:t>
            </a:r>
          </a:p>
        </p:txBody>
      </p:sp>
    </p:spTree>
    <p:extLst>
      <p:ext uri="{BB962C8B-B14F-4D97-AF65-F5344CB8AC3E}">
        <p14:creationId xmlns:p14="http://schemas.microsoft.com/office/powerpoint/2010/main" val="5634936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7000" t="30000" r="-14000" b="-4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3528" y="404664"/>
            <a:ext cx="7056784"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3600" b="1" u="sng" dirty="0" smtClean="0">
                <a:latin typeface="Franklin Gothic Medium Cond" panose="020B0606030402020204" pitchFamily="34" charset="0"/>
              </a:rPr>
              <a:t>Ответ на вопрос  3:</a:t>
            </a:r>
          </a:p>
          <a:p>
            <a:pPr marL="0" indent="0">
              <a:buNone/>
            </a:pPr>
            <a:r>
              <a:rPr lang="ru-RU" sz="3600" dirty="0">
                <a:latin typeface="Franklin Gothic Medium Cond" panose="020B0606030402020204" pitchFamily="34" charset="0"/>
              </a:rPr>
              <a:t>Одной сигареты достаточно, чтобы увеличить сердцебиение, повысить артериальное давление и нарушить нормальное кровообращение и газообмен в легких.</a:t>
            </a:r>
          </a:p>
        </p:txBody>
      </p:sp>
    </p:spTree>
    <p:extLst>
      <p:ext uri="{BB962C8B-B14F-4D97-AF65-F5344CB8AC3E}">
        <p14:creationId xmlns:p14="http://schemas.microsoft.com/office/powerpoint/2010/main" val="2045586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4000" r="-4000"/>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627784" y="4077072"/>
            <a:ext cx="6400800" cy="798984"/>
          </a:xfrm>
        </p:spPr>
        <p:txBody>
          <a:bodyPr>
            <a:normAutofit fontScale="85000" lnSpcReduction="20000"/>
          </a:bodyPr>
          <a:lstStyle/>
          <a:p>
            <a:pPr algn="r"/>
            <a:r>
              <a:rPr lang="ru-RU" b="1" i="1" dirty="0">
                <a:ln>
                  <a:solidFill>
                    <a:srgbClr val="00B050"/>
                  </a:solidFill>
                </a:ln>
                <a:solidFill>
                  <a:sysClr val="windowText" lastClr="000000"/>
                </a:solidFill>
              </a:rPr>
              <a:t>Пьяным народом управлять легче.</a:t>
            </a:r>
            <a:br>
              <a:rPr lang="ru-RU" b="1" i="1" dirty="0">
                <a:ln>
                  <a:solidFill>
                    <a:srgbClr val="00B050"/>
                  </a:solidFill>
                </a:ln>
                <a:solidFill>
                  <a:sysClr val="windowText" lastClr="000000"/>
                </a:solidFill>
              </a:rPr>
            </a:br>
            <a:r>
              <a:rPr lang="ru-RU" i="1" dirty="0">
                <a:ln>
                  <a:solidFill>
                    <a:srgbClr val="00B050"/>
                  </a:solidFill>
                </a:ln>
                <a:solidFill>
                  <a:sysClr val="windowText" lastClr="000000"/>
                </a:solidFill>
              </a:rPr>
              <a:t>(Екатерина II</a:t>
            </a:r>
            <a:r>
              <a:rPr lang="ru-RU" b="1" i="1" dirty="0">
                <a:ln>
                  <a:solidFill>
                    <a:srgbClr val="00B050"/>
                  </a:solidFill>
                </a:ln>
                <a:solidFill>
                  <a:sysClr val="windowText" lastClr="000000"/>
                </a:solidFill>
              </a:rPr>
              <a:t>)</a:t>
            </a:r>
            <a:endParaRPr lang="ru-RU" dirty="0">
              <a:ln>
                <a:solidFill>
                  <a:srgbClr val="00B050"/>
                </a:solidFill>
              </a:ln>
              <a:solidFill>
                <a:sysClr val="windowText" lastClr="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8952"/>
            <a:ext cx="6120680" cy="38331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11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0" t="55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3528" y="404664"/>
            <a:ext cx="8424936"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3600" b="1" u="sng" dirty="0" smtClean="0">
                <a:latin typeface="Franklin Gothic Medium Cond" panose="020B0606030402020204" pitchFamily="34" charset="0"/>
              </a:rPr>
              <a:t>4 вопрос:</a:t>
            </a:r>
          </a:p>
          <a:p>
            <a:pPr marL="0" indent="0">
              <a:buNone/>
            </a:pPr>
            <a:r>
              <a:rPr lang="ru-RU" sz="3600" dirty="0" smtClean="0">
                <a:latin typeface="Franklin Gothic Medium Cond" panose="020B0606030402020204" pitchFamily="34" charset="0"/>
              </a:rPr>
              <a:t>Что нужно делать, чтобы не было печальных последствий от курения, алкоголя, наркотиков?</a:t>
            </a:r>
          </a:p>
          <a:p>
            <a:pPr marL="0" indent="0">
              <a:buNone/>
            </a:pPr>
            <a:endParaRPr lang="ru-RU" sz="3600" dirty="0">
              <a:latin typeface="Franklin Gothic Medium Cond" panose="020B0606030402020204" pitchFamily="34" charset="0"/>
            </a:endParaRPr>
          </a:p>
          <a:p>
            <a:pPr marL="0" indent="0">
              <a:buNone/>
            </a:pPr>
            <a:r>
              <a:rPr lang="ru-RU" sz="3600" dirty="0" smtClean="0">
                <a:latin typeface="Franklin Gothic Medium Cond" panose="020B0606030402020204" pitchFamily="34" charset="0"/>
              </a:rPr>
              <a:t>ТОЧНЫЙ ответ на вопрос  удвоит ваш выигрыш</a:t>
            </a:r>
            <a:endParaRPr lang="ru-RU" sz="3600" dirty="0">
              <a:latin typeface="Franklin Gothic Medium Cond" panose="020B0606030402020204" pitchFamily="34" charset="0"/>
            </a:endParaRPr>
          </a:p>
        </p:txBody>
      </p:sp>
    </p:spTree>
    <p:extLst>
      <p:ext uri="{BB962C8B-B14F-4D97-AF65-F5344CB8AC3E}">
        <p14:creationId xmlns:p14="http://schemas.microsoft.com/office/powerpoint/2010/main" val="35356651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0" t="55000"/>
          </a:stretch>
        </a:blipFill>
        <a:effectLst/>
      </p:bgPr>
    </p:bg>
    <p:spTree>
      <p:nvGrpSpPr>
        <p:cNvPr id="1" name=""/>
        <p:cNvGrpSpPr/>
        <p:nvPr/>
      </p:nvGrpSpPr>
      <p:grpSpPr>
        <a:xfrm>
          <a:off x="0" y="0"/>
          <a:ext cx="0" cy="0"/>
          <a:chOff x="0" y="0"/>
          <a:chExt cx="0" cy="0"/>
        </a:xfrm>
      </p:grpSpPr>
      <p:sp>
        <p:nvSpPr>
          <p:cNvPr id="3" name="Объект 2"/>
          <p:cNvSpPr txBox="1">
            <a:spLocks/>
          </p:cNvSpPr>
          <p:nvPr/>
        </p:nvSpPr>
        <p:spPr>
          <a:xfrm>
            <a:off x="475928" y="557064"/>
            <a:ext cx="8424936"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3600" b="1" u="sng" dirty="0" smtClean="0">
                <a:latin typeface="Franklin Gothic Medium Cond" panose="020B0606030402020204" pitchFamily="34" charset="0"/>
              </a:rPr>
              <a:t>Ответ на 4 вопрос:</a:t>
            </a:r>
          </a:p>
          <a:p>
            <a:pPr marL="0" indent="0">
              <a:buNone/>
            </a:pPr>
            <a:endParaRPr lang="ru-RU" sz="3600" dirty="0" smtClean="0">
              <a:latin typeface="Franklin Gothic Medium Cond" panose="020B0606030402020204" pitchFamily="34" charset="0"/>
            </a:endParaRPr>
          </a:p>
          <a:p>
            <a:pPr marL="0" indent="0" algn="ctr">
              <a:buNone/>
            </a:pPr>
            <a:r>
              <a:rPr lang="ru-RU" sz="7200" b="1" dirty="0" smtClean="0">
                <a:solidFill>
                  <a:srgbClr val="FF0000"/>
                </a:solidFill>
                <a:latin typeface="Franklin Gothic Heavy" panose="020B0903020102020204" pitchFamily="34" charset="0"/>
              </a:rPr>
              <a:t>НЕ НАЧИНАТЬ!</a:t>
            </a:r>
            <a:endParaRPr lang="ru-RU" sz="3600" b="1" dirty="0">
              <a:solidFill>
                <a:srgbClr val="FF0000"/>
              </a:solidFill>
              <a:latin typeface="Franklin Gothic Heavy" panose="020B0903020102020204" pitchFamily="34" charset="0"/>
            </a:endParaRPr>
          </a:p>
        </p:txBody>
      </p:sp>
    </p:spTree>
    <p:extLst>
      <p:ext uri="{BB962C8B-B14F-4D97-AF65-F5344CB8AC3E}">
        <p14:creationId xmlns:p14="http://schemas.microsoft.com/office/powerpoint/2010/main" val="28286591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50000" t="40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3528" y="404664"/>
            <a:ext cx="7056784" cy="6264696"/>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3600" b="1" u="sng" dirty="0" smtClean="0">
                <a:latin typeface="Franklin Gothic Medium Cond" panose="020B0606030402020204" pitchFamily="34" charset="0"/>
              </a:rPr>
              <a:t>5 ВОПРОС:</a:t>
            </a:r>
          </a:p>
          <a:p>
            <a:pPr marL="0" indent="0">
              <a:buNone/>
            </a:pPr>
            <a:r>
              <a:rPr lang="ru-RU" sz="6500" dirty="0" smtClean="0">
                <a:latin typeface="Franklin Gothic Medium Cond" panose="020B0606030402020204" pitchFamily="34" charset="0"/>
              </a:rPr>
              <a:t>Из </a:t>
            </a:r>
            <a:r>
              <a:rPr lang="ru-RU" sz="6500" dirty="0">
                <a:latin typeface="Franklin Gothic Medium Cond" panose="020B0606030402020204" pitchFamily="34" charset="0"/>
              </a:rPr>
              <a:t>предложенных определений выберите то, которое, по вашему мнению , наиболее точно отражает сущность явления наркомании, ответ аргументируйте:</a:t>
            </a:r>
          </a:p>
          <a:p>
            <a:pPr marL="0" indent="0">
              <a:buNone/>
            </a:pPr>
            <a:endParaRPr lang="ru-RU" sz="3600" dirty="0" smtClean="0">
              <a:latin typeface="Franklin Gothic Medium Cond" panose="020B0606030402020204" pitchFamily="34" charset="0"/>
            </a:endParaRPr>
          </a:p>
          <a:p>
            <a:pPr marL="0" indent="0">
              <a:buNone/>
            </a:pPr>
            <a:r>
              <a:rPr lang="ru-RU" sz="3600" dirty="0" smtClean="0">
                <a:latin typeface="Franklin Gothic Medium Cond" panose="020B0606030402020204" pitchFamily="34" charset="0"/>
              </a:rPr>
              <a:t>Наркомания </a:t>
            </a:r>
            <a:r>
              <a:rPr lang="ru-RU" sz="3600" dirty="0">
                <a:latin typeface="Franklin Gothic Medium Cond" panose="020B0606030402020204" pitchFamily="34" charset="0"/>
              </a:rPr>
              <a:t>– заболевание, возникающее в результате употребления наркотических средств.</a:t>
            </a:r>
          </a:p>
          <a:p>
            <a:pPr marL="0" indent="0">
              <a:buNone/>
            </a:pPr>
            <a:r>
              <a:rPr lang="ru-RU" sz="3600" dirty="0">
                <a:latin typeface="Franklin Gothic Medium Cond" panose="020B0606030402020204" pitchFamily="34" charset="0"/>
              </a:rPr>
              <a:t> </a:t>
            </a:r>
            <a:endParaRPr lang="ru-RU" sz="3600" dirty="0" smtClean="0">
              <a:latin typeface="Franklin Gothic Medium Cond" panose="020B0606030402020204" pitchFamily="34" charset="0"/>
            </a:endParaRPr>
          </a:p>
          <a:p>
            <a:pPr marL="0" indent="0">
              <a:buNone/>
            </a:pPr>
            <a:r>
              <a:rPr lang="ru-RU" sz="3600" dirty="0" smtClean="0">
                <a:latin typeface="Franklin Gothic Medium Cond" panose="020B0606030402020204" pitchFamily="34" charset="0"/>
              </a:rPr>
              <a:t>Наркомания </a:t>
            </a:r>
            <a:r>
              <a:rPr lang="ru-RU" sz="3600" dirty="0">
                <a:latin typeface="Franklin Gothic Medium Cond" panose="020B0606030402020204" pitchFamily="34" charset="0"/>
              </a:rPr>
              <a:t>– вид отклоняющегося поведения личности.</a:t>
            </a:r>
          </a:p>
          <a:p>
            <a:pPr marL="0" indent="0">
              <a:buNone/>
            </a:pPr>
            <a:r>
              <a:rPr lang="ru-RU" sz="3600" dirty="0">
                <a:latin typeface="Franklin Gothic Medium Cond" panose="020B0606030402020204" pitchFamily="34" charset="0"/>
              </a:rPr>
              <a:t> </a:t>
            </a:r>
            <a:endParaRPr lang="ru-RU" sz="3600" dirty="0" smtClean="0">
              <a:latin typeface="Franklin Gothic Medium Cond" panose="020B0606030402020204" pitchFamily="34" charset="0"/>
            </a:endParaRPr>
          </a:p>
          <a:p>
            <a:pPr marL="0" indent="0">
              <a:buNone/>
            </a:pPr>
            <a:r>
              <a:rPr lang="ru-RU" sz="3600" dirty="0" smtClean="0">
                <a:latin typeface="Franklin Gothic Medium Cond" panose="020B0606030402020204" pitchFamily="34" charset="0"/>
              </a:rPr>
              <a:t>Наркомания </a:t>
            </a:r>
            <a:r>
              <a:rPr lang="ru-RU" sz="3600" dirty="0">
                <a:latin typeface="Franklin Gothic Medium Cond" panose="020B0606030402020204" pitchFamily="34" charset="0"/>
              </a:rPr>
              <a:t>– заболевание, обусловленное изменением процесса обмена веществ под влиянием наркотических препаратов.</a:t>
            </a:r>
          </a:p>
          <a:p>
            <a:pPr marL="0" indent="0">
              <a:buNone/>
            </a:pPr>
            <a:endParaRPr lang="ru-RU" sz="3600" dirty="0" smtClean="0">
              <a:latin typeface="Franklin Gothic Medium Cond" panose="020B0606030402020204" pitchFamily="34" charset="0"/>
            </a:endParaRPr>
          </a:p>
          <a:p>
            <a:pPr marL="0" indent="0">
              <a:buNone/>
            </a:pPr>
            <a:r>
              <a:rPr lang="ru-RU" sz="3600" dirty="0" smtClean="0">
                <a:latin typeface="Franklin Gothic Medium Cond" panose="020B0606030402020204" pitchFamily="34" charset="0"/>
              </a:rPr>
              <a:t>Наркомания </a:t>
            </a:r>
            <a:r>
              <a:rPr lang="ru-RU" sz="3600" dirty="0">
                <a:latin typeface="Franklin Gothic Medium Cond" panose="020B0606030402020204" pitchFamily="34" charset="0"/>
              </a:rPr>
              <a:t>– болезненное пристрастие к наркотикам, связанное с развитием психологической и физиологической зависимости к этим веществам. </a:t>
            </a:r>
          </a:p>
        </p:txBody>
      </p:sp>
    </p:spTree>
    <p:extLst>
      <p:ext uri="{BB962C8B-B14F-4D97-AF65-F5344CB8AC3E}">
        <p14:creationId xmlns:p14="http://schemas.microsoft.com/office/powerpoint/2010/main" val="33371185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50000" t="40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16630" y="116632"/>
            <a:ext cx="7056784" cy="62646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3600" b="1" u="sng" dirty="0" smtClean="0">
                <a:latin typeface="Franklin Gothic Medium Cond" panose="020B0606030402020204" pitchFamily="34" charset="0"/>
              </a:rPr>
              <a:t>ОТВЕТ НА ВОПРОС 5:</a:t>
            </a:r>
          </a:p>
          <a:p>
            <a:pPr marL="0" indent="0">
              <a:buNone/>
            </a:pPr>
            <a:r>
              <a:rPr lang="ru-RU" sz="4000" dirty="0">
                <a:latin typeface="Franklin Gothic Medium Cond" panose="020B0606030402020204" pitchFamily="34" charset="0"/>
              </a:rPr>
              <a:t>Все предложенные варианты являются правильными. Они выражают различный взгляд на данную проблему медицины, социологии, физиологии и психологии. </a:t>
            </a:r>
          </a:p>
        </p:txBody>
      </p:sp>
    </p:spTree>
    <p:extLst>
      <p:ext uri="{BB962C8B-B14F-4D97-AF65-F5344CB8AC3E}">
        <p14:creationId xmlns:p14="http://schemas.microsoft.com/office/powerpoint/2010/main" val="3030748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58000"/>
            <a:lum/>
          </a:blip>
          <a:srcRect/>
          <a:stretch>
            <a:fillRect l="50000" t="40000" b="-9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3528" y="404664"/>
            <a:ext cx="8064896"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3600" b="1" u="sng" dirty="0" smtClean="0">
                <a:latin typeface="Franklin Gothic Medium Cond" panose="020B0606030402020204" pitchFamily="34" charset="0"/>
              </a:rPr>
              <a:t>6 ВОПРОС:</a:t>
            </a:r>
          </a:p>
          <a:p>
            <a:pPr marL="0" indent="0">
              <a:buNone/>
            </a:pPr>
            <a:r>
              <a:rPr lang="ru-RU" sz="4000" dirty="0">
                <a:latin typeface="Franklin Gothic Medium Cond" panose="020B0606030402020204" pitchFamily="34" charset="0"/>
              </a:rPr>
              <a:t>В черном </a:t>
            </a:r>
            <a:r>
              <a:rPr lang="ru-RU" sz="4000" dirty="0" smtClean="0">
                <a:latin typeface="Franklin Gothic Medium Cond" panose="020B0606030402020204" pitchFamily="34" charset="0"/>
              </a:rPr>
              <a:t>пакете находится </a:t>
            </a:r>
            <a:r>
              <a:rPr lang="ru-RU" sz="4000" dirty="0">
                <a:latin typeface="Franklin Gothic Medium Cond" panose="020B0606030402020204" pitchFamily="34" charset="0"/>
              </a:rPr>
              <a:t>предмет, который в Афинах и Спарте женщины были обязаны класть </a:t>
            </a:r>
            <a:r>
              <a:rPr lang="ru-RU" sz="4000" dirty="0" smtClean="0">
                <a:latin typeface="Franklin Gothic Medium Cond" panose="020B0606030402020204" pitchFamily="34" charset="0"/>
              </a:rPr>
              <a:t>между </a:t>
            </a:r>
            <a:r>
              <a:rPr lang="ru-RU" sz="4000" dirty="0">
                <a:latin typeface="Franklin Gothic Medium Cond" panose="020B0606030402020204" pitchFamily="34" charset="0"/>
              </a:rPr>
              <a:t>собой и пьяным мужем. </a:t>
            </a:r>
            <a:endParaRPr lang="ru-RU" sz="4000" dirty="0" smtClean="0">
              <a:latin typeface="Franklin Gothic Medium Cond" panose="020B0606030402020204" pitchFamily="34" charset="0"/>
            </a:endParaRPr>
          </a:p>
        </p:txBody>
      </p:sp>
      <p:sp>
        <p:nvSpPr>
          <p:cNvPr id="3" name="Объект 2"/>
          <p:cNvSpPr txBox="1">
            <a:spLocks/>
          </p:cNvSpPr>
          <p:nvPr/>
        </p:nvSpPr>
        <p:spPr>
          <a:xfrm>
            <a:off x="3275856" y="3933056"/>
            <a:ext cx="3707904" cy="792088"/>
          </a:xfrm>
          <a:prstGeom prst="rect">
            <a:avLst/>
          </a:prstGeom>
          <a:gradFill flip="none" rotWithShape="1">
            <a:gsLst>
              <a:gs pos="50000">
                <a:schemeClr val="bg1">
                  <a:alpha val="63000"/>
                </a:schemeClr>
              </a:gs>
              <a:gs pos="76000">
                <a:schemeClr val="bg1">
                  <a:tint val="90000"/>
                  <a:shade val="90000"/>
                  <a:satMod val="200000"/>
                  <a:alpha val="0"/>
                </a:schemeClr>
              </a:gs>
              <a:gs pos="92000">
                <a:schemeClr val="bg1">
                  <a:tint val="90000"/>
                  <a:shade val="70000"/>
                  <a:satMod val="250000"/>
                  <a:alpha val="0"/>
                </a:schemeClr>
              </a:gs>
            </a:gsLst>
            <a:path path="circle">
              <a:fillToRect t="100000" r="100000"/>
            </a:path>
            <a:tileRect l="-100000" b="-100000"/>
          </a:gra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4000" dirty="0" smtClean="0">
                <a:latin typeface="Franklin Gothic Medium Cond" panose="020B0606030402020204" pitchFamily="34" charset="0"/>
              </a:rPr>
              <a:t>Что находится            в черном пакете?</a:t>
            </a:r>
          </a:p>
          <a:p>
            <a:pPr marL="0" indent="0" algn="r">
              <a:buFont typeface="Arial" panose="020B0604020202020204" pitchFamily="34" charset="0"/>
              <a:buNone/>
            </a:pPr>
            <a:endParaRPr lang="ru-RU" sz="4000" dirty="0">
              <a:latin typeface="Franklin Gothic Medium Cond" panose="020B0606030402020204" pitchFamily="34" charset="0"/>
            </a:endParaRPr>
          </a:p>
        </p:txBody>
      </p:sp>
      <p:pic>
        <p:nvPicPr>
          <p:cNvPr id="5" name="Что Где Когда_-_Чёрный ящик (mp3cut.net).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80312" y="455207"/>
            <a:ext cx="609600" cy="609600"/>
          </a:xfrm>
          <a:prstGeom prst="rect">
            <a:avLst/>
          </a:prstGeom>
        </p:spPr>
      </p:pic>
    </p:spTree>
    <p:extLst>
      <p:ext uri="{BB962C8B-B14F-4D97-AF65-F5344CB8AC3E}">
        <p14:creationId xmlns:p14="http://schemas.microsoft.com/office/powerpoint/2010/main" val="36002265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mediacall" presetSubtype="0" fill="hold" nodeType="withEffect">
                                  <p:stCondLst>
                                    <p:cond delay="0"/>
                                  </p:stCondLst>
                                  <p:childTnLst>
                                    <p:cmd type="call" cmd="playFrom(0.0)">
                                      <p:cBhvr>
                                        <p:cTn id="9" dur="16717" fill="hold"/>
                                        <p:tgtEl>
                                          <p:spTgt spid="5"/>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0" presetClass="path" presetSubtype="0" accel="50000" decel="50000" fill="hold" grpId="0" nodeType="afterEffect">
                                  <p:stCondLst>
                                    <p:cond delay="0"/>
                                  </p:stCondLst>
                                  <p:childTnLst>
                                    <p:animMotion origin="layout" path="M -3.88889E-6 -3.0303E-6 C -0.0118 -0.03145 -0.03559 -0.05713 -0.05833 -0.07379 C -0.06701 -0.08003 -0.07361 -0.08767 -0.08351 -0.08928 C -0.10156 -0.09784 -0.12187 -0.10154 -0.1408 -0.10363 C -0.16354 -0.10247 -0.18542 -0.09946 -0.20781 -0.09715 C -0.21927 -0.09299 -0.23194 -0.09183 -0.24375 -0.09067 C -0.25625 -0.08767 -0.26823 -0.08373 -0.28055 -0.08026 C -0.28871 -0.07332 -0.29809 -0.06361 -0.30399 -0.0532 C -0.30521 -0.04788 -0.30729 -0.0458 -0.31076 -0.04279 C -0.31285 -0.03354 -0.31007 -0.04441 -0.31371 -0.03492 C -0.31562 -0.03007 -0.31667 -0.02428 -0.3184 -0.01943 C -0.32118 -0.01133 -0.3184 -0.01179 -0.32135 -0.01179 " pathEditMode="relative" ptsTypes="fffffffffffA">
                                      <p:cBhvr>
                                        <p:cTn id="1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7" fill="hold" display="0">
                  <p:stCondLst>
                    <p:cond delay="indefinite"/>
                  </p:stCondLst>
                  <p:endCondLst>
                    <p:cond evt="onStopAudio" delay="0">
                      <p:tgtEl>
                        <p:sldTgt/>
                      </p:tgtEl>
                    </p:cond>
                  </p:endCondLst>
                </p:cTn>
                <p:tgtEl>
                  <p:spTgt spid="5"/>
                </p:tgtEl>
              </p:cMediaNode>
            </p:audio>
          </p:childTnLst>
        </p:cTn>
      </p:par>
    </p:tnLst>
    <p:bldLst>
      <p:bldP spid="4" grpId="0"/>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39552" y="3284984"/>
            <a:ext cx="8229600" cy="836712"/>
          </a:xfrm>
        </p:spPr>
        <p:txBody>
          <a:bodyPr>
            <a:noAutofit/>
            <a:scene3d>
              <a:camera prst="orthographicFront"/>
              <a:lightRig rig="soft" dir="t">
                <a:rot lat="0" lon="0" rev="10800000"/>
              </a:lightRig>
            </a:scene3d>
            <a:sp3d>
              <a:bevelT w="27940" h="12700"/>
              <a:contourClr>
                <a:srgbClr val="DDDDDD"/>
              </a:contourClr>
            </a:sp3d>
          </a:bodyPr>
          <a:lstStyle/>
          <a:p>
            <a:pPr algn="r"/>
            <a:r>
              <a:rPr lang="ru-RU" sz="11500" b="1" spc="150" dirty="0" smtClean="0">
                <a:ln w="11430"/>
                <a:solidFill>
                  <a:srgbClr val="F8F8F8"/>
                </a:solidFill>
                <a:effectLst>
                  <a:outerShdw blurRad="50800" dist="38100" dir="2700000" algn="tl" rotWithShape="0">
                    <a:prstClr val="black">
                      <a:alpha val="40000"/>
                    </a:prstClr>
                  </a:outerShdw>
                </a:effectLst>
                <a:latin typeface="Mistral" panose="03090702030407020403" pitchFamily="66" charset="0"/>
                <a:cs typeface="Times New Roman" panose="02020603050405020304" pitchFamily="18" charset="0"/>
              </a:rPr>
              <a:t>3 ЭТАП</a:t>
            </a:r>
            <a:br>
              <a:rPr lang="ru-RU" sz="11500" b="1" spc="150" dirty="0" smtClean="0">
                <a:ln w="11430"/>
                <a:solidFill>
                  <a:srgbClr val="F8F8F8"/>
                </a:solidFill>
                <a:effectLst>
                  <a:outerShdw blurRad="50800" dist="38100" dir="2700000" algn="tl" rotWithShape="0">
                    <a:prstClr val="black">
                      <a:alpha val="40000"/>
                    </a:prstClr>
                  </a:outerShdw>
                </a:effectLst>
                <a:latin typeface="Mistral" panose="03090702030407020403" pitchFamily="66" charset="0"/>
                <a:cs typeface="Times New Roman" panose="02020603050405020304" pitchFamily="18" charset="0"/>
              </a:rPr>
            </a:br>
            <a:r>
              <a:rPr lang="ru-RU" sz="11500" b="1" spc="150" dirty="0" smtClean="0">
                <a:ln w="11430"/>
                <a:solidFill>
                  <a:srgbClr val="F8F8F8"/>
                </a:solidFill>
                <a:effectLst>
                  <a:outerShdw blurRad="50800" dist="38100" dir="2700000" algn="tl" rotWithShape="0">
                    <a:prstClr val="black">
                      <a:alpha val="40000"/>
                    </a:prstClr>
                  </a:outerShdw>
                </a:effectLst>
                <a:latin typeface="Mistral" panose="03090702030407020403" pitchFamily="66" charset="0"/>
                <a:cs typeface="Times New Roman" panose="02020603050405020304" pitchFamily="18" charset="0"/>
              </a:rPr>
              <a:t> «ЗАКОНЧИ ФРАЗУ»</a:t>
            </a:r>
            <a:endParaRPr lang="ru-RU" sz="11500" b="1" spc="150" dirty="0">
              <a:ln w="11430"/>
              <a:solidFill>
                <a:srgbClr val="F8F8F8"/>
              </a:solidFill>
              <a:effectLst>
                <a:outerShdw blurRad="50800" dist="38100" dir="2700000" algn="tl" rotWithShape="0">
                  <a:prstClr val="black">
                    <a:alpha val="40000"/>
                  </a:prstClr>
                </a:outerShdw>
              </a:effectLst>
              <a:latin typeface="Mistral" panose="03090702030407020403" pitchFamily="66" charset="0"/>
              <a:cs typeface="Times New Roman" panose="02020603050405020304" pitchFamily="18" charset="0"/>
            </a:endParaRPr>
          </a:p>
        </p:txBody>
      </p:sp>
    </p:spTree>
    <p:extLst>
      <p:ext uri="{BB962C8B-B14F-4D97-AF65-F5344CB8AC3E}">
        <p14:creationId xmlns:p14="http://schemas.microsoft.com/office/powerpoint/2010/main" val="40214582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9000" t="51000" r="-33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51520" y="404664"/>
            <a:ext cx="8229600" cy="5040560"/>
          </a:xfrm>
        </p:spPr>
        <p:txBody>
          <a:bodyPr>
            <a:normAutofit/>
          </a:bodyPr>
          <a:lstStyle/>
          <a:p>
            <a:pPr marL="0" indent="0">
              <a:buNone/>
            </a:pPr>
            <a:r>
              <a:rPr lang="ru-RU" sz="2400" dirty="0">
                <a:latin typeface="Franklin Gothic Medium Cond" panose="020B0606030402020204" pitchFamily="34" charset="0"/>
              </a:rPr>
              <a:t>1.Колет женщина дрова</a:t>
            </a:r>
          </a:p>
          <a:p>
            <a:pPr marL="0" indent="0">
              <a:buNone/>
            </a:pPr>
            <a:r>
              <a:rPr lang="ru-RU" sz="2400" dirty="0">
                <a:latin typeface="Franklin Gothic Medium Cond" panose="020B0606030402020204" pitchFamily="34" charset="0"/>
              </a:rPr>
              <a:t> Не обидно бы- война</a:t>
            </a:r>
          </a:p>
          <a:p>
            <a:pPr marL="0" indent="0">
              <a:buNone/>
            </a:pPr>
            <a:r>
              <a:rPr lang="ru-RU" sz="2400" dirty="0">
                <a:latin typeface="Franklin Gothic Medium Cond" panose="020B0606030402020204" pitchFamily="34" charset="0"/>
              </a:rPr>
              <a:t>Муж на фронте- ты одна</a:t>
            </a:r>
          </a:p>
          <a:p>
            <a:pPr marL="0" indent="0">
              <a:buNone/>
            </a:pPr>
            <a:r>
              <a:rPr lang="ru-RU" sz="2400" dirty="0">
                <a:latin typeface="Franklin Gothic Medium Cond" panose="020B0606030402020204" pitchFamily="34" charset="0"/>
              </a:rPr>
              <a:t>Но всему тому вина-</a:t>
            </a:r>
            <a:r>
              <a:rPr lang="ru-RU" sz="2400" dirty="0" smtClean="0">
                <a:latin typeface="Franklin Gothic Medium Cond" panose="020B0606030402020204" pitchFamily="34" charset="0"/>
              </a:rPr>
              <a:t>…</a:t>
            </a:r>
          </a:p>
          <a:p>
            <a:pPr marL="0" indent="0">
              <a:buNone/>
            </a:pPr>
            <a:r>
              <a:rPr lang="ru-RU" sz="2400" dirty="0" smtClean="0">
                <a:latin typeface="Franklin Gothic Medium Cond" panose="020B0606030402020204" pitchFamily="34" charset="0"/>
              </a:rPr>
              <a:t>2.</a:t>
            </a:r>
            <a:r>
              <a:rPr lang="ru-RU" sz="2400" dirty="0">
                <a:latin typeface="Franklin Gothic Medium Cond" panose="020B0606030402020204" pitchFamily="34" charset="0"/>
              </a:rPr>
              <a:t> «Перед хмелем падко, во хмелю сладко, а после </a:t>
            </a:r>
            <a:r>
              <a:rPr lang="ru-RU" sz="2400" dirty="0" smtClean="0">
                <a:latin typeface="Franklin Gothic Medium Cond" panose="020B0606030402020204" pitchFamily="34" charset="0"/>
              </a:rPr>
              <a:t>хмеля…»</a:t>
            </a:r>
          </a:p>
          <a:p>
            <a:pPr marL="0" indent="0">
              <a:buNone/>
            </a:pPr>
            <a:r>
              <a:rPr lang="ru-RU" sz="2400" dirty="0" smtClean="0">
                <a:latin typeface="Franklin Gothic Medium Cond" panose="020B0606030402020204" pitchFamily="34" charset="0"/>
              </a:rPr>
              <a:t>3. «Курильщики впускают врага в свои уста, который похищает…»</a:t>
            </a:r>
          </a:p>
          <a:p>
            <a:pPr marL="0" indent="0">
              <a:buNone/>
            </a:pPr>
            <a:r>
              <a:rPr lang="ru-RU" sz="2400" dirty="0" smtClean="0">
                <a:latin typeface="Franklin Gothic Medium Cond" panose="020B0606030402020204" pitchFamily="34" charset="0"/>
              </a:rPr>
              <a:t>4. «Наркотики, как азартная игра: человек надеется на крупный выигрыш, а…»</a:t>
            </a:r>
          </a:p>
          <a:p>
            <a:pPr marL="0" indent="0">
              <a:buNone/>
            </a:pPr>
            <a:r>
              <a:rPr lang="ru-RU" sz="2400" dirty="0" smtClean="0">
                <a:latin typeface="Franklin Gothic Medium Cond" panose="020B0606030402020204" pitchFamily="34" charset="0"/>
              </a:rPr>
              <a:t>5.</a:t>
            </a:r>
            <a:r>
              <a:rPr lang="ru-RU" sz="2400" dirty="0">
                <a:latin typeface="Franklin Gothic Medium Cond" panose="020B0606030402020204" pitchFamily="34" charset="0"/>
              </a:rPr>
              <a:t> </a:t>
            </a:r>
            <a:r>
              <a:rPr lang="ru-RU" sz="2400" dirty="0" smtClean="0">
                <a:latin typeface="Franklin Gothic Medium Cond" panose="020B0606030402020204" pitchFamily="34" charset="0"/>
              </a:rPr>
              <a:t>«Тот</a:t>
            </a:r>
            <a:r>
              <a:rPr lang="ru-RU" sz="2400" dirty="0">
                <a:latin typeface="Franklin Gothic Medium Cond" panose="020B0606030402020204" pitchFamily="34" charset="0"/>
              </a:rPr>
              <a:t>, кто пьёт водку, вино и пиво, тот </a:t>
            </a:r>
            <a:r>
              <a:rPr lang="ru-RU" sz="2400" dirty="0" smtClean="0">
                <a:latin typeface="Franklin Gothic Medium Cond" panose="020B0606030402020204" pitchFamily="34" charset="0"/>
              </a:rPr>
              <a:t>наутро…»</a:t>
            </a:r>
          </a:p>
          <a:p>
            <a:pPr marL="0" indent="0">
              <a:buNone/>
            </a:pPr>
            <a:r>
              <a:rPr lang="ru-RU" sz="2400" dirty="0" smtClean="0">
                <a:latin typeface="Franklin Gothic Medium Cond" panose="020B0606030402020204" pitchFamily="34" charset="0"/>
              </a:rPr>
              <a:t>6.</a:t>
            </a:r>
            <a:r>
              <a:rPr lang="ru-RU" sz="2400" dirty="0">
                <a:latin typeface="Franklin Gothic Medium Cond" panose="020B0606030402020204" pitchFamily="34" charset="0"/>
              </a:rPr>
              <a:t> </a:t>
            </a:r>
            <a:r>
              <a:rPr lang="ru-RU" sz="2400" dirty="0" smtClean="0">
                <a:latin typeface="Franklin Gothic Medium Cond" panose="020B0606030402020204" pitchFamily="34" charset="0"/>
              </a:rPr>
              <a:t>«Без </a:t>
            </a:r>
            <a:r>
              <a:rPr lang="ru-RU" sz="2400" dirty="0">
                <a:latin typeface="Franklin Gothic Medium Cond" panose="020B0606030402020204" pitchFamily="34" charset="0"/>
              </a:rPr>
              <a:t>вина – одно горе, с вином – </a:t>
            </a:r>
            <a:r>
              <a:rPr lang="ru-RU" sz="2400" dirty="0" smtClean="0">
                <a:latin typeface="Franklin Gothic Medium Cond" panose="020B0606030402020204" pitchFamily="34" charset="0"/>
              </a:rPr>
              <a:t>…»</a:t>
            </a:r>
          </a:p>
          <a:p>
            <a:pPr marL="0" indent="0">
              <a:buNone/>
            </a:pPr>
            <a:r>
              <a:rPr lang="ru-RU" sz="2400" dirty="0" smtClean="0">
                <a:latin typeface="Franklin Gothic Medium Cond" panose="020B0606030402020204" pitchFamily="34" charset="0"/>
              </a:rPr>
              <a:t>7. «Кто </a:t>
            </a:r>
            <a:r>
              <a:rPr lang="ru-RU" sz="2400" dirty="0">
                <a:latin typeface="Franklin Gothic Medium Cond" panose="020B0606030402020204" pitchFamily="34" charset="0"/>
              </a:rPr>
              <a:t>в водке ищет силы – тот </a:t>
            </a:r>
            <a:r>
              <a:rPr lang="ru-RU" sz="2400" dirty="0" smtClean="0">
                <a:latin typeface="Franklin Gothic Medium Cond" panose="020B0606030402020204" pitchFamily="34" charset="0"/>
              </a:rPr>
              <a:t>ходит…»</a:t>
            </a:r>
          </a:p>
          <a:p>
            <a:pPr marL="0" indent="0">
              <a:buNone/>
            </a:pPr>
            <a:endParaRPr lang="ru-RU" sz="2400" dirty="0">
              <a:latin typeface="Franklin Gothic Medium Cond" panose="020B0606030402020204" pitchFamily="34" charset="0"/>
            </a:endParaRPr>
          </a:p>
          <a:p>
            <a:pPr marL="0" indent="0">
              <a:buNone/>
            </a:pPr>
            <a:endParaRPr lang="ru-RU" sz="3600" dirty="0">
              <a:latin typeface="Franklin Gothic Medium Cond" panose="020B0606030402020204" pitchFamily="34" charset="0"/>
            </a:endParaRPr>
          </a:p>
        </p:txBody>
      </p:sp>
    </p:spTree>
    <p:extLst>
      <p:ext uri="{BB962C8B-B14F-4D97-AF65-F5344CB8AC3E}">
        <p14:creationId xmlns:p14="http://schemas.microsoft.com/office/powerpoint/2010/main" val="16149590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6000" r="-6000"/>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67544" y="2132856"/>
            <a:ext cx="8229600" cy="836712"/>
          </a:xfrm>
        </p:spPr>
        <p:txBody>
          <a:bodyPr>
            <a:noAutofit/>
            <a:scene3d>
              <a:camera prst="orthographicFront"/>
              <a:lightRig rig="soft" dir="t">
                <a:rot lat="0" lon="0" rev="10800000"/>
              </a:lightRig>
            </a:scene3d>
            <a:sp3d>
              <a:bevelT w="27940" h="12700"/>
              <a:contourClr>
                <a:srgbClr val="DDDDDD"/>
              </a:contourClr>
            </a:sp3d>
          </a:bodyPr>
          <a:lstStyle/>
          <a:p>
            <a:pPr algn="l"/>
            <a:r>
              <a:rPr lang="ru-RU" sz="8800" b="1" spc="150" dirty="0" smtClean="0">
                <a:ln w="38100">
                  <a:solidFill>
                    <a:schemeClr val="bg1"/>
                  </a:solidFill>
                </a:ln>
                <a:solidFill>
                  <a:srgbClr val="0070C0"/>
                </a:solidFill>
                <a:effectLst>
                  <a:outerShdw blurRad="50800" dist="38100" dir="2700000" algn="tl" rotWithShape="0">
                    <a:prstClr val="black">
                      <a:alpha val="40000"/>
                    </a:prstClr>
                  </a:outerShdw>
                </a:effectLst>
                <a:latin typeface="Mistral" panose="03090702030407020403" pitchFamily="66" charset="0"/>
                <a:cs typeface="Times New Roman" panose="02020603050405020304" pitchFamily="18" charset="0"/>
              </a:rPr>
              <a:t>4 ЭТАП : «ПРАВОВАЯ ОТВЕТСТВЕННОСТЬ»</a:t>
            </a:r>
            <a:endParaRPr lang="ru-RU" sz="8800" b="1" spc="150" dirty="0">
              <a:ln w="38100">
                <a:solidFill>
                  <a:schemeClr val="bg1"/>
                </a:solidFill>
              </a:ln>
              <a:solidFill>
                <a:srgbClr val="0070C0"/>
              </a:solidFill>
              <a:effectLst>
                <a:outerShdw blurRad="50800" dist="38100" dir="2700000" algn="tl" rotWithShape="0">
                  <a:prstClr val="black">
                    <a:alpha val="40000"/>
                  </a:prstClr>
                </a:outerShdw>
              </a:effectLst>
              <a:latin typeface="Mistral" panose="03090702030407020403" pitchFamily="66" charset="0"/>
              <a:cs typeface="Times New Roman" panose="02020603050405020304" pitchFamily="18" charset="0"/>
            </a:endParaRPr>
          </a:p>
        </p:txBody>
      </p:sp>
    </p:spTree>
    <p:extLst>
      <p:ext uri="{BB962C8B-B14F-4D97-AF65-F5344CB8AC3E}">
        <p14:creationId xmlns:p14="http://schemas.microsoft.com/office/powerpoint/2010/main" val="40214582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0" t="50000" r="-15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3528" y="404664"/>
            <a:ext cx="8568952" cy="3600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3600" b="1" u="sng" dirty="0" smtClean="0">
                <a:solidFill>
                  <a:prstClr val="black"/>
                </a:solidFill>
                <a:latin typeface="Franklin Gothic Medium Cond" panose="020B0606030402020204" pitchFamily="34" charset="0"/>
              </a:rPr>
              <a:t>1 ВОПРОС:</a:t>
            </a:r>
          </a:p>
          <a:p>
            <a:pPr marL="0" indent="0">
              <a:buNone/>
            </a:pPr>
            <a:r>
              <a:rPr lang="ru-RU" sz="4400" dirty="0" smtClean="0">
                <a:solidFill>
                  <a:prstClr val="black"/>
                </a:solidFill>
                <a:latin typeface="Franklin Gothic Medium Cond" panose="020B0606030402020204" pitchFamily="34" charset="0"/>
              </a:rPr>
              <a:t>Несет ли человек ответственность за:</a:t>
            </a:r>
          </a:p>
          <a:p>
            <a:pPr marL="742950" indent="-742950">
              <a:buAutoNum type="arabicPeriod"/>
            </a:pPr>
            <a:r>
              <a:rPr lang="ru-RU" sz="4400" dirty="0" smtClean="0">
                <a:solidFill>
                  <a:prstClr val="black"/>
                </a:solidFill>
                <a:latin typeface="Franklin Gothic Medium Cond" panose="020B0606030402020204" pitchFamily="34" charset="0"/>
              </a:rPr>
              <a:t>Курение сигарет?</a:t>
            </a:r>
          </a:p>
          <a:p>
            <a:pPr marL="742950" indent="-742950">
              <a:buAutoNum type="arabicPeriod"/>
            </a:pPr>
            <a:r>
              <a:rPr lang="ru-RU" sz="4400" dirty="0" smtClean="0">
                <a:solidFill>
                  <a:prstClr val="black"/>
                </a:solidFill>
                <a:latin typeface="Franklin Gothic Medium Cond" panose="020B0606030402020204" pitchFamily="34" charset="0"/>
              </a:rPr>
              <a:t>Распитие </a:t>
            </a:r>
            <a:r>
              <a:rPr lang="ru-RU" sz="4400" dirty="0">
                <a:solidFill>
                  <a:prstClr val="black"/>
                </a:solidFill>
                <a:latin typeface="Franklin Gothic Medium Cond" panose="020B0606030402020204" pitchFamily="34" charset="0"/>
              </a:rPr>
              <a:t>спиртных </a:t>
            </a:r>
            <a:r>
              <a:rPr lang="ru-RU" sz="4400" dirty="0" smtClean="0">
                <a:solidFill>
                  <a:prstClr val="black"/>
                </a:solidFill>
                <a:latin typeface="Franklin Gothic Medium Cond" panose="020B0606030402020204" pitchFamily="34" charset="0"/>
              </a:rPr>
              <a:t>напитков?</a:t>
            </a:r>
          </a:p>
          <a:p>
            <a:pPr marL="742950" indent="-742950">
              <a:buAutoNum type="arabicPeriod"/>
            </a:pPr>
            <a:r>
              <a:rPr lang="ru-RU" sz="4400" dirty="0" smtClean="0">
                <a:solidFill>
                  <a:prstClr val="black"/>
                </a:solidFill>
                <a:latin typeface="Franklin Gothic Medium Cond" panose="020B0606030402020204" pitchFamily="34" charset="0"/>
              </a:rPr>
              <a:t>Распространение </a:t>
            </a:r>
            <a:r>
              <a:rPr lang="ru-RU" sz="4400" dirty="0">
                <a:solidFill>
                  <a:prstClr val="black"/>
                </a:solidFill>
                <a:latin typeface="Franklin Gothic Medium Cond" panose="020B0606030402020204" pitchFamily="34" charset="0"/>
              </a:rPr>
              <a:t>и употребление наркотических </a:t>
            </a:r>
            <a:r>
              <a:rPr lang="ru-RU" sz="4400" dirty="0" smtClean="0">
                <a:solidFill>
                  <a:prstClr val="black"/>
                </a:solidFill>
                <a:latin typeface="Franklin Gothic Medium Cond" panose="020B0606030402020204" pitchFamily="34" charset="0"/>
              </a:rPr>
              <a:t>средств?</a:t>
            </a:r>
            <a:endParaRPr lang="ru-RU" sz="4400" dirty="0">
              <a:solidFill>
                <a:prstClr val="black"/>
              </a:solidFill>
              <a:latin typeface="Franklin Gothic Medium Cond" panose="020B0606030402020204" pitchFamily="34" charset="0"/>
            </a:endParaRPr>
          </a:p>
          <a:p>
            <a:pPr marL="0" indent="0">
              <a:buNone/>
            </a:pPr>
            <a:r>
              <a:rPr lang="ru-RU" sz="4400" dirty="0" smtClean="0">
                <a:solidFill>
                  <a:prstClr val="black"/>
                </a:solidFill>
                <a:latin typeface="Franklin Gothic Medium Cond" panose="020B0606030402020204" pitchFamily="34" charset="0"/>
              </a:rPr>
              <a:t>и какую?</a:t>
            </a:r>
            <a:endParaRPr lang="ru-RU" sz="4400" dirty="0">
              <a:solidFill>
                <a:prstClr val="black"/>
              </a:solidFill>
              <a:latin typeface="Franklin Gothic Medium Cond" panose="020B0606030402020204" pitchFamily="34" charset="0"/>
            </a:endParaRPr>
          </a:p>
        </p:txBody>
      </p:sp>
    </p:spTree>
    <p:extLst>
      <p:ext uri="{BB962C8B-B14F-4D97-AF65-F5344CB8AC3E}">
        <p14:creationId xmlns:p14="http://schemas.microsoft.com/office/powerpoint/2010/main" val="42005262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0" t="50000" r="-15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3528" y="404664"/>
            <a:ext cx="8568952"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4000" b="1" u="sng" dirty="0" smtClean="0">
                <a:solidFill>
                  <a:prstClr val="black"/>
                </a:solidFill>
                <a:latin typeface="Franklin Gothic Medium Cond" panose="020B0606030402020204" pitchFamily="34" charset="0"/>
              </a:rPr>
              <a:t>ОТВЕТ НА 1 ВОПРОС:</a:t>
            </a:r>
          </a:p>
          <a:p>
            <a:pPr marL="742950" indent="-742950">
              <a:buAutoNum type="arabicPeriod"/>
            </a:pPr>
            <a:r>
              <a:rPr lang="ru-RU" sz="5200" dirty="0" smtClean="0">
                <a:solidFill>
                  <a:prstClr val="black"/>
                </a:solidFill>
                <a:latin typeface="Franklin Gothic Medium Cond" panose="020B0606030402020204" pitchFamily="34" charset="0"/>
              </a:rPr>
              <a:t>ДА, административную</a:t>
            </a:r>
          </a:p>
          <a:p>
            <a:pPr marL="742950" indent="-742950">
              <a:buAutoNum type="arabicPeriod"/>
            </a:pPr>
            <a:r>
              <a:rPr lang="ru-RU" sz="5200" dirty="0">
                <a:solidFill>
                  <a:prstClr val="black"/>
                </a:solidFill>
                <a:latin typeface="Franklin Gothic Medium Cond" panose="020B0606030402020204" pitchFamily="34" charset="0"/>
              </a:rPr>
              <a:t>ДА, административную</a:t>
            </a:r>
          </a:p>
          <a:p>
            <a:pPr marL="742950" indent="-742950">
              <a:buAutoNum type="arabicPeriod"/>
            </a:pPr>
            <a:r>
              <a:rPr lang="ru-RU" sz="5200" dirty="0" smtClean="0">
                <a:solidFill>
                  <a:prstClr val="black"/>
                </a:solidFill>
                <a:latin typeface="Franklin Gothic Medium Cond" panose="020B0606030402020204" pitchFamily="34" charset="0"/>
              </a:rPr>
              <a:t>ДА, административную и уголовную.</a:t>
            </a:r>
            <a:endParaRPr lang="ru-RU" sz="5200" dirty="0">
              <a:solidFill>
                <a:prstClr val="black"/>
              </a:solidFill>
              <a:latin typeface="Franklin Gothic Medium Cond" panose="020B0606030402020204" pitchFamily="34" charset="0"/>
            </a:endParaRPr>
          </a:p>
        </p:txBody>
      </p:sp>
    </p:spTree>
    <p:extLst>
      <p:ext uri="{BB962C8B-B14F-4D97-AF65-F5344CB8AC3E}">
        <p14:creationId xmlns:p14="http://schemas.microsoft.com/office/powerpoint/2010/main" val="38579639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67544" y="2708920"/>
            <a:ext cx="8229600" cy="836712"/>
          </a:xfrm>
        </p:spPr>
        <p:txBody>
          <a:bodyPr>
            <a:noAutofit/>
            <a:scene3d>
              <a:camera prst="orthographicFront"/>
              <a:lightRig rig="soft" dir="t">
                <a:rot lat="0" lon="0" rev="10800000"/>
              </a:lightRig>
            </a:scene3d>
            <a:sp3d>
              <a:bevelT w="27940" h="12700"/>
              <a:contourClr>
                <a:srgbClr val="DDDDDD"/>
              </a:contourClr>
            </a:sp3d>
          </a:bodyPr>
          <a:lstStyle/>
          <a:p>
            <a:r>
              <a:rPr lang="ru-RU" sz="11500" b="1" spc="150" dirty="0" smtClean="0">
                <a:ln w="11430"/>
                <a:solidFill>
                  <a:srgbClr val="F8F8F8"/>
                </a:solidFill>
                <a:effectLst>
                  <a:outerShdw blurRad="50800" dist="38100" dir="2700000" algn="tl" rotWithShape="0">
                    <a:prstClr val="black">
                      <a:alpha val="40000"/>
                    </a:prstClr>
                  </a:outerShdw>
                </a:effectLst>
                <a:latin typeface="Mistral" panose="03090702030407020403" pitchFamily="66" charset="0"/>
                <a:cs typeface="Times New Roman" panose="02020603050405020304" pitchFamily="18" charset="0"/>
              </a:rPr>
              <a:t>1 ЭТАП</a:t>
            </a:r>
            <a:br>
              <a:rPr lang="ru-RU" sz="11500" b="1" spc="150" dirty="0" smtClean="0">
                <a:ln w="11430"/>
                <a:solidFill>
                  <a:srgbClr val="F8F8F8"/>
                </a:solidFill>
                <a:effectLst>
                  <a:outerShdw blurRad="50800" dist="38100" dir="2700000" algn="tl" rotWithShape="0">
                    <a:prstClr val="black">
                      <a:alpha val="40000"/>
                    </a:prstClr>
                  </a:outerShdw>
                </a:effectLst>
                <a:latin typeface="Mistral" panose="03090702030407020403" pitchFamily="66" charset="0"/>
                <a:cs typeface="Times New Roman" panose="02020603050405020304" pitchFamily="18" charset="0"/>
              </a:rPr>
            </a:br>
            <a:r>
              <a:rPr lang="ru-RU" sz="11500" b="1" spc="150" dirty="0" smtClean="0">
                <a:ln w="11430"/>
                <a:solidFill>
                  <a:srgbClr val="F8F8F8"/>
                </a:solidFill>
                <a:effectLst>
                  <a:outerShdw blurRad="50800" dist="38100" dir="2700000" algn="tl" rotWithShape="0">
                    <a:prstClr val="black">
                      <a:alpha val="40000"/>
                    </a:prstClr>
                  </a:outerShdw>
                </a:effectLst>
                <a:latin typeface="Mistral" panose="03090702030407020403" pitchFamily="66" charset="0"/>
                <a:cs typeface="Times New Roman" panose="02020603050405020304" pitchFamily="18" charset="0"/>
              </a:rPr>
              <a:t> «ПРИЧУДЫ ИСТОРИИ»</a:t>
            </a:r>
            <a:endParaRPr lang="ru-RU" sz="11500" b="1" spc="150" dirty="0">
              <a:ln w="11430"/>
              <a:solidFill>
                <a:srgbClr val="F8F8F8"/>
              </a:solidFill>
              <a:effectLst>
                <a:outerShdw blurRad="50800" dist="38100" dir="2700000" algn="tl" rotWithShape="0">
                  <a:prstClr val="black">
                    <a:alpha val="40000"/>
                  </a:prstClr>
                </a:outerShdw>
              </a:effectLst>
              <a:latin typeface="Mistral" panose="03090702030407020403" pitchFamily="66" charset="0"/>
              <a:cs typeface="Times New Roman" panose="02020603050405020304" pitchFamily="18" charset="0"/>
            </a:endParaRPr>
          </a:p>
        </p:txBody>
      </p:sp>
    </p:spTree>
    <p:extLst>
      <p:ext uri="{BB962C8B-B14F-4D97-AF65-F5344CB8AC3E}">
        <p14:creationId xmlns:p14="http://schemas.microsoft.com/office/powerpoint/2010/main" val="364044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t="59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3528" y="404664"/>
            <a:ext cx="8568952" cy="36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3600" b="1" u="sng" dirty="0" smtClean="0">
                <a:solidFill>
                  <a:prstClr val="black"/>
                </a:solidFill>
                <a:latin typeface="Franklin Gothic Medium Cond" panose="020B0606030402020204" pitchFamily="34" charset="0"/>
              </a:rPr>
              <a:t>2 ВОПРОС:</a:t>
            </a:r>
          </a:p>
          <a:p>
            <a:pPr marL="0" indent="0">
              <a:buNone/>
            </a:pPr>
            <a:r>
              <a:rPr lang="ru-RU" sz="4400" dirty="0">
                <a:solidFill>
                  <a:prstClr val="black"/>
                </a:solidFill>
                <a:latin typeface="Franklin Gothic Medium Cond" panose="020B0606030402020204" pitchFamily="34" charset="0"/>
              </a:rPr>
              <a:t>Предусмотрено ли наказание за потребление наркотических средств? </a:t>
            </a:r>
          </a:p>
          <a:p>
            <a:pPr marL="0" indent="0">
              <a:buNone/>
            </a:pPr>
            <a:r>
              <a:rPr lang="ru-RU" sz="4400" dirty="0">
                <a:solidFill>
                  <a:prstClr val="black"/>
                </a:solidFill>
                <a:latin typeface="Franklin Gothic Medium Cond" panose="020B0606030402020204" pitchFamily="34" charset="0"/>
              </a:rPr>
              <a:t>Если да, </a:t>
            </a:r>
            <a:r>
              <a:rPr lang="ru-RU" sz="4400" dirty="0" smtClean="0">
                <a:solidFill>
                  <a:prstClr val="black"/>
                </a:solidFill>
                <a:latin typeface="Franklin Gothic Medium Cond" panose="020B0606030402020204" pitchFamily="34" charset="0"/>
              </a:rPr>
              <a:t>напишите </a:t>
            </a:r>
            <a:r>
              <a:rPr lang="ru-RU" sz="4400" dirty="0">
                <a:solidFill>
                  <a:prstClr val="black"/>
                </a:solidFill>
                <a:latin typeface="Franklin Gothic Medium Cond" panose="020B0606030402020204" pitchFamily="34" charset="0"/>
              </a:rPr>
              <a:t>статью и вид наказания.</a:t>
            </a:r>
          </a:p>
        </p:txBody>
      </p:sp>
    </p:spTree>
    <p:extLst>
      <p:ext uri="{BB962C8B-B14F-4D97-AF65-F5344CB8AC3E}">
        <p14:creationId xmlns:p14="http://schemas.microsoft.com/office/powerpoint/2010/main" val="21285952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t="59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3528" y="404664"/>
            <a:ext cx="8568952" cy="3600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3600" b="1" u="sng" dirty="0" smtClean="0">
                <a:solidFill>
                  <a:prstClr val="black"/>
                </a:solidFill>
                <a:latin typeface="Franklin Gothic Medium Cond" panose="020B0606030402020204" pitchFamily="34" charset="0"/>
              </a:rPr>
              <a:t>ОТВЕТ НА 2 ВОПРОС:</a:t>
            </a:r>
          </a:p>
          <a:p>
            <a:pPr marL="0" indent="0">
              <a:buNone/>
            </a:pPr>
            <a:r>
              <a:rPr lang="ru-RU" sz="4400" dirty="0" smtClean="0">
                <a:solidFill>
                  <a:prstClr val="black"/>
                </a:solidFill>
                <a:latin typeface="Franklin Gothic Medium Cond" panose="020B0606030402020204" pitchFamily="34" charset="0"/>
              </a:rPr>
              <a:t>КоАП </a:t>
            </a:r>
            <a:r>
              <a:rPr lang="ru-RU" sz="4400" dirty="0">
                <a:solidFill>
                  <a:prstClr val="black"/>
                </a:solidFill>
                <a:latin typeface="Franklin Gothic Medium Cond" panose="020B0606030402020204" pitchFamily="34" charset="0"/>
              </a:rPr>
              <a:t>РФ Статья 6.9. Потребление наркотических средств или психотропных веществ без назначения врача либо новых потенциально опасных </a:t>
            </a:r>
            <a:r>
              <a:rPr lang="ru-RU" sz="4400" dirty="0" err="1">
                <a:solidFill>
                  <a:prstClr val="black"/>
                </a:solidFill>
                <a:latin typeface="Franklin Gothic Medium Cond" panose="020B0606030402020204" pitchFamily="34" charset="0"/>
              </a:rPr>
              <a:t>психоактивных</a:t>
            </a:r>
            <a:r>
              <a:rPr lang="ru-RU" sz="4400" dirty="0">
                <a:solidFill>
                  <a:prstClr val="black"/>
                </a:solidFill>
                <a:latin typeface="Franklin Gothic Medium Cond" panose="020B0606030402020204" pitchFamily="34" charset="0"/>
              </a:rPr>
              <a:t> веществ. Предусмотрена ответственность в виде штрафа в размере от 4000 до 5000 рублей или административный арест на срок до пятнадцати суток.</a:t>
            </a:r>
          </a:p>
        </p:txBody>
      </p:sp>
    </p:spTree>
    <p:extLst>
      <p:ext uri="{BB962C8B-B14F-4D97-AF65-F5344CB8AC3E}">
        <p14:creationId xmlns:p14="http://schemas.microsoft.com/office/powerpoint/2010/main" val="79677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0" t="20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3528" y="404664"/>
            <a:ext cx="4824536" cy="3600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3600" b="1" u="sng" dirty="0" smtClean="0">
                <a:solidFill>
                  <a:prstClr val="black"/>
                </a:solidFill>
                <a:latin typeface="Franklin Gothic Medium Cond" panose="020B0606030402020204" pitchFamily="34" charset="0"/>
              </a:rPr>
              <a:t>3 ВОПРОС:</a:t>
            </a:r>
          </a:p>
          <a:p>
            <a:pPr marL="0" indent="0">
              <a:buNone/>
            </a:pPr>
            <a:r>
              <a:rPr lang="ru-RU" sz="4400" dirty="0">
                <a:solidFill>
                  <a:prstClr val="black"/>
                </a:solidFill>
                <a:latin typeface="Franklin Gothic Medium Cond" panose="020B0606030402020204" pitchFamily="34" charset="0"/>
              </a:rPr>
              <a:t>Что делать если вас склоняют к употреблению наркотических веществ? Может ли обидчик понести наказание?</a:t>
            </a:r>
          </a:p>
        </p:txBody>
      </p:sp>
    </p:spTree>
    <p:extLst>
      <p:ext uri="{BB962C8B-B14F-4D97-AF65-F5344CB8AC3E}">
        <p14:creationId xmlns:p14="http://schemas.microsoft.com/office/powerpoint/2010/main" val="40033631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0" t="20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3528" y="404664"/>
            <a:ext cx="4824536" cy="60486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11200" b="1" u="sng" dirty="0" smtClean="0">
                <a:solidFill>
                  <a:prstClr val="black"/>
                </a:solidFill>
                <a:latin typeface="Franklin Gothic Medium Cond" panose="020B0606030402020204" pitchFamily="34" charset="0"/>
              </a:rPr>
              <a:t>ОТВЕТ НА 3 ВОПРОС:</a:t>
            </a:r>
          </a:p>
          <a:p>
            <a:pPr marL="0" indent="0">
              <a:buNone/>
            </a:pPr>
            <a:endParaRPr lang="ru-RU" sz="10000" dirty="0" smtClean="0">
              <a:solidFill>
                <a:prstClr val="black"/>
              </a:solidFill>
              <a:latin typeface="Franklin Gothic Medium Cond" panose="020B0606030402020204" pitchFamily="34" charset="0"/>
            </a:endParaRPr>
          </a:p>
          <a:p>
            <a:pPr marL="0" indent="0">
              <a:buNone/>
            </a:pPr>
            <a:r>
              <a:rPr lang="ru-RU" sz="10000" dirty="0" smtClean="0">
                <a:solidFill>
                  <a:prstClr val="black"/>
                </a:solidFill>
                <a:latin typeface="Franklin Gothic Medium Cond" panose="020B0606030402020204" pitchFamily="34" charset="0"/>
              </a:rPr>
              <a:t>УК </a:t>
            </a:r>
            <a:r>
              <a:rPr lang="ru-RU" sz="10000" dirty="0">
                <a:solidFill>
                  <a:prstClr val="black"/>
                </a:solidFill>
                <a:latin typeface="Franklin Gothic Medium Cond" panose="020B0606030402020204" pitchFamily="34" charset="0"/>
              </a:rPr>
              <a:t>РФ Статья 230. Склонение к потреблению наркотических средств, психотропных веществ или их аналогов. Наказывается ограничением свободы на срок до трех лет, либо арестом на срок до шести месяцев, либо лишением свободы на срок от трех до пяти лет. </a:t>
            </a:r>
          </a:p>
          <a:p>
            <a:pPr marL="0" indent="0">
              <a:buNone/>
            </a:pPr>
            <a:r>
              <a:rPr lang="ru-RU" sz="10000" dirty="0">
                <a:solidFill>
                  <a:prstClr val="black"/>
                </a:solidFill>
                <a:latin typeface="Franklin Gothic Medium Cond" panose="020B0606030402020204" pitchFamily="34" charset="0"/>
              </a:rPr>
              <a:t>Если деяние  совершено в </a:t>
            </a:r>
          </a:p>
          <a:p>
            <a:pPr marL="0" indent="0">
              <a:buNone/>
            </a:pPr>
            <a:r>
              <a:rPr lang="ru-RU" sz="10000" dirty="0">
                <a:solidFill>
                  <a:prstClr val="black"/>
                </a:solidFill>
                <a:latin typeface="Franklin Gothic Medium Cond" panose="020B0606030402020204" pitchFamily="34" charset="0"/>
              </a:rPr>
              <a:t>-отношении несовершеннолетнего </a:t>
            </a:r>
          </a:p>
          <a:p>
            <a:pPr marL="0" indent="0">
              <a:buNone/>
            </a:pPr>
            <a:r>
              <a:rPr lang="ru-RU" sz="10000" dirty="0">
                <a:solidFill>
                  <a:prstClr val="black"/>
                </a:solidFill>
                <a:latin typeface="Franklin Gothic Medium Cond" panose="020B0606030402020204" pitchFamily="34" charset="0"/>
              </a:rPr>
              <a:t>-или повлекло по неосторожности смерть потерпевшего или тяжкие последствия. Предусмотрено наказание в виде лишения свободы на срок от десяти до пятнадцати лет.</a:t>
            </a:r>
          </a:p>
        </p:txBody>
      </p:sp>
    </p:spTree>
    <p:extLst>
      <p:ext uri="{BB962C8B-B14F-4D97-AF65-F5344CB8AC3E}">
        <p14:creationId xmlns:p14="http://schemas.microsoft.com/office/powerpoint/2010/main" val="27357612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0" t="50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3528" y="404664"/>
            <a:ext cx="4824536"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3600" b="1" u="sng" dirty="0" smtClean="0">
                <a:solidFill>
                  <a:prstClr val="black"/>
                </a:solidFill>
                <a:latin typeface="Franklin Gothic Medium Cond" panose="020B0606030402020204" pitchFamily="34" charset="0"/>
              </a:rPr>
              <a:t>4 ВОПРОС:</a:t>
            </a:r>
          </a:p>
          <a:p>
            <a:pPr marL="0" indent="0">
              <a:buNone/>
            </a:pPr>
            <a:r>
              <a:rPr lang="ru-RU" sz="3600" dirty="0">
                <a:solidFill>
                  <a:prstClr val="black"/>
                </a:solidFill>
                <a:latin typeface="Franklin Gothic Medium Cond" panose="020B0606030402020204" pitchFamily="34" charset="0"/>
              </a:rPr>
              <a:t>Студенты Миша и Никита решили выпить немного пива, потому что </a:t>
            </a:r>
            <a:r>
              <a:rPr lang="ru-RU" sz="3600" dirty="0" smtClean="0">
                <a:solidFill>
                  <a:prstClr val="black"/>
                </a:solidFill>
                <a:latin typeface="Franklin Gothic Medium Cond" panose="020B0606030402020204" pitchFamily="34" charset="0"/>
              </a:rPr>
              <a:t>хорошо </a:t>
            </a:r>
            <a:r>
              <a:rPr lang="ru-RU" sz="3600" dirty="0">
                <a:solidFill>
                  <a:prstClr val="black"/>
                </a:solidFill>
                <a:latin typeface="Franklin Gothic Medium Cond" panose="020B0606030402020204" pitchFamily="34" charset="0"/>
              </a:rPr>
              <a:t>сдали экзамен. Они нашли в парке уголок поукромнее и распили спиртное. Нарушили ли ребята закон? Если да, какое наказание их ждет?</a:t>
            </a:r>
          </a:p>
        </p:txBody>
      </p:sp>
    </p:spTree>
    <p:extLst>
      <p:ext uri="{BB962C8B-B14F-4D97-AF65-F5344CB8AC3E}">
        <p14:creationId xmlns:p14="http://schemas.microsoft.com/office/powerpoint/2010/main" val="38864945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0" t="60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3528" y="404664"/>
            <a:ext cx="5976664"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2800" b="1" u="sng" dirty="0" smtClean="0">
                <a:solidFill>
                  <a:prstClr val="black"/>
                </a:solidFill>
                <a:latin typeface="Franklin Gothic Medium Cond" panose="020B0606030402020204" pitchFamily="34" charset="0"/>
              </a:rPr>
              <a:t>ОТВЕТ НА 4 ВОПРОС:</a:t>
            </a:r>
          </a:p>
          <a:p>
            <a:pPr marL="0" indent="0">
              <a:buNone/>
            </a:pPr>
            <a:r>
              <a:rPr lang="ru-RU" sz="2800" dirty="0">
                <a:solidFill>
                  <a:prstClr val="black"/>
                </a:solidFill>
                <a:latin typeface="Franklin Gothic Medium Cond" panose="020B0606030402020204" pitchFamily="34" charset="0"/>
              </a:rPr>
              <a:t>КоАП РФ Статья 20.20. Потребление (распитие) алкогольной продукции в запрещенных местах либо потребление наркотических средств или психотропных веществ, новых потенциально опасных </a:t>
            </a:r>
            <a:r>
              <a:rPr lang="ru-RU" sz="2800" dirty="0" err="1">
                <a:solidFill>
                  <a:prstClr val="black"/>
                </a:solidFill>
                <a:latin typeface="Franklin Gothic Medium Cond" panose="020B0606030402020204" pitchFamily="34" charset="0"/>
              </a:rPr>
              <a:t>психоактивных</a:t>
            </a:r>
            <a:r>
              <a:rPr lang="ru-RU" sz="2800" dirty="0">
                <a:solidFill>
                  <a:prstClr val="black"/>
                </a:solidFill>
                <a:latin typeface="Franklin Gothic Medium Cond" panose="020B0606030402020204" pitchFamily="34" charset="0"/>
              </a:rPr>
              <a:t> веществ или одурманивающих веществ в общественных местах. Влечет наложение административного штрафа в размере от четырех тысяч до пяти тысяч рублей или административный арест на срок до пятнадцати суток. </a:t>
            </a:r>
          </a:p>
        </p:txBody>
      </p:sp>
    </p:spTree>
    <p:extLst>
      <p:ext uri="{BB962C8B-B14F-4D97-AF65-F5344CB8AC3E}">
        <p14:creationId xmlns:p14="http://schemas.microsoft.com/office/powerpoint/2010/main" val="3210223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r="-6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989038" y="260648"/>
            <a:ext cx="4824536"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3600" b="1" u="sng" dirty="0" smtClean="0">
                <a:solidFill>
                  <a:prstClr val="black"/>
                </a:solidFill>
                <a:latin typeface="Franklin Gothic Medium Cond" panose="020B0606030402020204" pitchFamily="34" charset="0"/>
              </a:rPr>
              <a:t>5 ВОПРОС:</a:t>
            </a:r>
          </a:p>
          <a:p>
            <a:pPr marL="0" indent="0" algn="r">
              <a:buNone/>
            </a:pPr>
            <a:r>
              <a:rPr lang="ru-RU" sz="3600" dirty="0">
                <a:solidFill>
                  <a:prstClr val="black"/>
                </a:solidFill>
                <a:latin typeface="Franklin Gothic Medium Cond" panose="020B0606030402020204" pitchFamily="34" charset="0"/>
              </a:rPr>
              <a:t>Дима на своей страничке в социальной сети разместил фотографию наркотического вещества с описанием положительных свойств данного препарата. Противоправны ли действия Димы? Ответ аргументируйте.</a:t>
            </a:r>
          </a:p>
        </p:txBody>
      </p:sp>
    </p:spTree>
    <p:extLst>
      <p:ext uri="{BB962C8B-B14F-4D97-AF65-F5344CB8AC3E}">
        <p14:creationId xmlns:p14="http://schemas.microsoft.com/office/powerpoint/2010/main" val="20931553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r="-6000"/>
          </a:stretch>
        </a:blipFill>
        <a:effectLst/>
      </p:bgPr>
    </p:bg>
    <p:spTree>
      <p:nvGrpSpPr>
        <p:cNvPr id="1" name=""/>
        <p:cNvGrpSpPr/>
        <p:nvPr/>
      </p:nvGrpSpPr>
      <p:grpSpPr>
        <a:xfrm>
          <a:off x="0" y="0"/>
          <a:ext cx="0" cy="0"/>
          <a:chOff x="0" y="0"/>
          <a:chExt cx="0" cy="0"/>
        </a:xfrm>
      </p:grpSpPr>
      <p:sp>
        <p:nvSpPr>
          <p:cNvPr id="4" name="Объект 2"/>
          <p:cNvSpPr txBox="1">
            <a:spLocks/>
          </p:cNvSpPr>
          <p:nvPr/>
        </p:nvSpPr>
        <p:spPr>
          <a:xfrm>
            <a:off x="3275856" y="260648"/>
            <a:ext cx="5537718"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2800" b="1" u="sng" dirty="0" smtClean="0">
                <a:solidFill>
                  <a:prstClr val="black"/>
                </a:solidFill>
                <a:latin typeface="Franklin Gothic Medium Cond" panose="020B0606030402020204" pitchFamily="34" charset="0"/>
              </a:rPr>
              <a:t>ОТВЕТ НА </a:t>
            </a:r>
            <a:r>
              <a:rPr lang="ru-RU" sz="2800" b="1" u="sng" dirty="0" smtClean="0">
                <a:solidFill>
                  <a:prstClr val="black"/>
                </a:solidFill>
                <a:latin typeface="Franklin Gothic Medium Cond" panose="020B0606030402020204" pitchFamily="34" charset="0"/>
              </a:rPr>
              <a:t>5 ВОПРОС:</a:t>
            </a:r>
          </a:p>
          <a:p>
            <a:pPr marL="0" indent="0" algn="r">
              <a:buNone/>
            </a:pPr>
            <a:r>
              <a:rPr lang="ru-RU" sz="2800" dirty="0" smtClean="0">
                <a:solidFill>
                  <a:prstClr val="black"/>
                </a:solidFill>
                <a:latin typeface="Franklin Gothic Medium Cond" panose="020B0606030402020204" pitchFamily="34" charset="0"/>
              </a:rPr>
              <a:t>КоАП </a:t>
            </a:r>
            <a:r>
              <a:rPr lang="ru-RU" sz="2800" dirty="0">
                <a:solidFill>
                  <a:prstClr val="black"/>
                </a:solidFill>
                <a:latin typeface="Franklin Gothic Medium Cond" panose="020B0606030402020204" pitchFamily="34" charset="0"/>
              </a:rPr>
              <a:t>РФ Статья 6.13. Пропаганда наркотических средств, психотропных веществ или их </a:t>
            </a:r>
            <a:r>
              <a:rPr lang="ru-RU" sz="2800" dirty="0" err="1">
                <a:solidFill>
                  <a:prstClr val="black"/>
                </a:solidFill>
                <a:latin typeface="Franklin Gothic Medium Cond" panose="020B0606030402020204" pitchFamily="34" charset="0"/>
              </a:rPr>
              <a:t>прекурсоров</a:t>
            </a:r>
            <a:r>
              <a:rPr lang="ru-RU" sz="2800" dirty="0">
                <a:solidFill>
                  <a:prstClr val="black"/>
                </a:solidFill>
                <a:latin typeface="Franklin Gothic Medium Cond" panose="020B0606030402020204" pitchFamily="34" charset="0"/>
              </a:rPr>
              <a:t>, растений, содержащих наркотические средства или психотропные вещества либо их </a:t>
            </a:r>
            <a:r>
              <a:rPr lang="ru-RU" sz="2800" dirty="0" err="1">
                <a:solidFill>
                  <a:prstClr val="black"/>
                </a:solidFill>
                <a:latin typeface="Franklin Gothic Medium Cond" panose="020B0606030402020204" pitchFamily="34" charset="0"/>
              </a:rPr>
              <a:t>прекурсоры</a:t>
            </a:r>
            <a:r>
              <a:rPr lang="ru-RU" sz="2800" dirty="0">
                <a:solidFill>
                  <a:prstClr val="black"/>
                </a:solidFill>
                <a:latin typeface="Franklin Gothic Medium Cond" panose="020B0606030402020204" pitchFamily="34" charset="0"/>
              </a:rPr>
              <a:t>, и их частей, содержащих наркотические средства или психотропные вещества либо их </a:t>
            </a:r>
            <a:r>
              <a:rPr lang="ru-RU" sz="2800" dirty="0" err="1">
                <a:solidFill>
                  <a:prstClr val="black"/>
                </a:solidFill>
                <a:latin typeface="Franklin Gothic Medium Cond" panose="020B0606030402020204" pitchFamily="34" charset="0"/>
              </a:rPr>
              <a:t>прекурсоры</a:t>
            </a:r>
            <a:r>
              <a:rPr lang="ru-RU" sz="2800" dirty="0">
                <a:solidFill>
                  <a:prstClr val="black"/>
                </a:solidFill>
                <a:latin typeface="Franklin Gothic Medium Cond" panose="020B0606030402020204" pitchFamily="34" charset="0"/>
              </a:rPr>
              <a:t>, новых потенциально опасных </a:t>
            </a:r>
            <a:r>
              <a:rPr lang="ru-RU" sz="2800" dirty="0" err="1">
                <a:solidFill>
                  <a:prstClr val="black"/>
                </a:solidFill>
                <a:latin typeface="Franklin Gothic Medium Cond" panose="020B0606030402020204" pitchFamily="34" charset="0"/>
              </a:rPr>
              <a:t>психоактивных</a:t>
            </a:r>
            <a:r>
              <a:rPr lang="ru-RU" sz="2800" dirty="0">
                <a:solidFill>
                  <a:prstClr val="black"/>
                </a:solidFill>
                <a:latin typeface="Franklin Gothic Medium Cond" panose="020B0606030402020204" pitchFamily="34" charset="0"/>
              </a:rPr>
              <a:t> веществ. Влечет наложение административного штрафа на граждан в размере от четырех тысяч до пяти тысяч рублей.</a:t>
            </a:r>
          </a:p>
        </p:txBody>
      </p:sp>
    </p:spTree>
    <p:extLst>
      <p:ext uri="{BB962C8B-B14F-4D97-AF65-F5344CB8AC3E}">
        <p14:creationId xmlns:p14="http://schemas.microsoft.com/office/powerpoint/2010/main" val="14380551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560" y="419734"/>
            <a:ext cx="7802880" cy="603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2086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alpha val="56000"/>
              </a:srgbClr>
            </a:gs>
            <a:gs pos="100000">
              <a:srgbClr val="FFFF00">
                <a:alpha val="0"/>
              </a:srgbClr>
            </a:gs>
          </a:gsLst>
          <a:lin ang="2700000" scaled="1"/>
          <a:tileRect/>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144464" y="144463"/>
            <a:ext cx="2173730" cy="1844377"/>
          </a:xfrm>
          <a:prstGeom prst="rect">
            <a:avLst/>
          </a:prstGeom>
          <a:noFill/>
          <a:ln>
            <a:noFill/>
          </a:ln>
          <a:effectLst>
            <a:outerShdw dist="35921" dir="2700000" sx="107000" sy="107000" algn="ctr" rotWithShape="0">
              <a:schemeClr val="tx1">
                <a:alpha val="21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Объект 2"/>
          <p:cNvSpPr txBox="1">
            <a:spLocks/>
          </p:cNvSpPr>
          <p:nvPr/>
        </p:nvSpPr>
        <p:spPr>
          <a:xfrm>
            <a:off x="2555776" y="260648"/>
            <a:ext cx="6257798"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ru-RU" sz="2800" b="1" dirty="0" smtClean="0">
                <a:ln w="19050">
                  <a:solidFill>
                    <a:schemeClr val="tx2">
                      <a:tint val="1000"/>
                    </a:schemeClr>
                  </a:solidFill>
                  <a:prstDash val="solid"/>
                </a:ln>
                <a:solidFill>
                  <a:srgbClr val="006600"/>
                </a:solidFill>
                <a:effectLst>
                  <a:outerShdw blurRad="50000" dist="50800" dir="7500000" algn="tl">
                    <a:srgbClr val="000000">
                      <a:shade val="5000"/>
                      <a:alpha val="35000"/>
                    </a:srgbClr>
                  </a:outerShdw>
                </a:effectLst>
                <a:latin typeface="Franklin Gothic Heavy" panose="020B0903020102020204" pitchFamily="34" charset="0"/>
              </a:rPr>
              <a:t>Отдел по молодежной политике </a:t>
            </a:r>
          </a:p>
          <a:p>
            <a:pPr marL="0" indent="0" algn="ctr">
              <a:buFont typeface="Arial" panose="020B0604020202020204" pitchFamily="34" charset="0"/>
              <a:buNone/>
            </a:pPr>
            <a:r>
              <a:rPr lang="ru-RU" sz="2800" b="1" dirty="0" smtClean="0">
                <a:ln w="19050">
                  <a:solidFill>
                    <a:schemeClr val="tx2">
                      <a:tint val="1000"/>
                    </a:schemeClr>
                  </a:solidFill>
                  <a:prstDash val="solid"/>
                </a:ln>
                <a:solidFill>
                  <a:srgbClr val="006600"/>
                </a:solidFill>
                <a:effectLst>
                  <a:outerShdw blurRad="50000" dist="50800" dir="7500000" algn="tl">
                    <a:srgbClr val="000000">
                      <a:shade val="5000"/>
                      <a:alpha val="35000"/>
                    </a:srgbClr>
                  </a:outerShdw>
                </a:effectLst>
                <a:latin typeface="Franklin Gothic Heavy" panose="020B0903020102020204" pitchFamily="34" charset="0"/>
              </a:rPr>
              <a:t>Управления по культуре </a:t>
            </a:r>
          </a:p>
          <a:p>
            <a:pPr marL="0" indent="0" algn="ctr">
              <a:buFont typeface="Arial" panose="020B0604020202020204" pitchFamily="34" charset="0"/>
              <a:buNone/>
            </a:pPr>
            <a:r>
              <a:rPr lang="ru-RU" sz="2800" b="1" dirty="0" smtClean="0">
                <a:ln w="19050">
                  <a:solidFill>
                    <a:schemeClr val="tx2">
                      <a:tint val="1000"/>
                    </a:schemeClr>
                  </a:solidFill>
                  <a:prstDash val="solid"/>
                </a:ln>
                <a:solidFill>
                  <a:srgbClr val="006600"/>
                </a:solidFill>
                <a:effectLst>
                  <a:outerShdw blurRad="50000" dist="50800" dir="7500000" algn="tl">
                    <a:srgbClr val="000000">
                      <a:shade val="5000"/>
                      <a:alpha val="35000"/>
                    </a:srgbClr>
                  </a:outerShdw>
                </a:effectLst>
                <a:latin typeface="Franklin Gothic Heavy" panose="020B0903020102020204" pitchFamily="34" charset="0"/>
              </a:rPr>
              <a:t>и молодежной политике </a:t>
            </a:r>
          </a:p>
          <a:p>
            <a:pPr marL="0" indent="0" algn="ctr">
              <a:buFont typeface="Arial" panose="020B0604020202020204" pitchFamily="34" charset="0"/>
              <a:buNone/>
            </a:pPr>
            <a:r>
              <a:rPr lang="ru-RU" sz="2800" b="1" dirty="0" smtClean="0">
                <a:ln w="19050">
                  <a:solidFill>
                    <a:schemeClr val="tx2">
                      <a:tint val="1000"/>
                    </a:schemeClr>
                  </a:solidFill>
                  <a:prstDash val="solid"/>
                </a:ln>
                <a:solidFill>
                  <a:srgbClr val="006600"/>
                </a:solidFill>
                <a:effectLst>
                  <a:outerShdw blurRad="50000" dist="50800" dir="7500000" algn="tl">
                    <a:srgbClr val="000000">
                      <a:shade val="5000"/>
                      <a:alpha val="35000"/>
                    </a:srgbClr>
                  </a:outerShdw>
                </a:effectLst>
                <a:latin typeface="Franklin Gothic Heavy" panose="020B0903020102020204" pitchFamily="34" charset="0"/>
              </a:rPr>
              <a:t>администрации </a:t>
            </a:r>
          </a:p>
          <a:p>
            <a:pPr marL="0" indent="0" algn="ctr">
              <a:buFont typeface="Arial" panose="020B0604020202020204" pitchFamily="34" charset="0"/>
              <a:buNone/>
            </a:pPr>
            <a:r>
              <a:rPr lang="ru-RU" sz="2800" b="1" dirty="0" smtClean="0">
                <a:ln w="19050">
                  <a:solidFill>
                    <a:schemeClr val="tx2">
                      <a:tint val="1000"/>
                    </a:schemeClr>
                  </a:solidFill>
                  <a:prstDash val="solid"/>
                </a:ln>
                <a:solidFill>
                  <a:srgbClr val="006600"/>
                </a:solidFill>
                <a:effectLst>
                  <a:outerShdw blurRad="50000" dist="50800" dir="7500000" algn="tl">
                    <a:srgbClr val="000000">
                      <a:shade val="5000"/>
                      <a:alpha val="35000"/>
                    </a:srgbClr>
                  </a:outerShdw>
                </a:effectLst>
                <a:latin typeface="Franklin Gothic Heavy" panose="020B0903020102020204" pitchFamily="34" charset="0"/>
              </a:rPr>
              <a:t>Ангарского городского округа</a:t>
            </a:r>
            <a:endParaRPr lang="ru-RU" sz="2800" b="1" dirty="0">
              <a:ln w="19050">
                <a:solidFill>
                  <a:schemeClr val="tx2">
                    <a:tint val="1000"/>
                  </a:schemeClr>
                </a:solidFill>
                <a:prstDash val="solid"/>
              </a:ln>
              <a:solidFill>
                <a:srgbClr val="006600"/>
              </a:solidFill>
              <a:effectLst>
                <a:outerShdw blurRad="50000" dist="50800" dir="7500000" algn="tl">
                  <a:srgbClr val="000000">
                    <a:shade val="5000"/>
                    <a:alpha val="35000"/>
                  </a:srgbClr>
                </a:outerShdw>
              </a:effectLst>
              <a:latin typeface="Franklin Gothic Heavy" panose="020B0903020102020204" pitchFamily="34" charset="0"/>
            </a:endParaRPr>
          </a:p>
        </p:txBody>
      </p:sp>
      <p:sp>
        <p:nvSpPr>
          <p:cNvPr id="6" name="Объект 2"/>
          <p:cNvSpPr txBox="1">
            <a:spLocks/>
          </p:cNvSpPr>
          <p:nvPr/>
        </p:nvSpPr>
        <p:spPr>
          <a:xfrm>
            <a:off x="467544" y="2996952"/>
            <a:ext cx="8130006"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ru-RU" sz="2800" dirty="0" smtClean="0">
                <a:solidFill>
                  <a:prstClr val="black"/>
                </a:solidFill>
                <a:latin typeface="Franklin Gothic Medium Cond" panose="020B0606030402020204" pitchFamily="34" charset="0"/>
              </a:rPr>
              <a:t>Мы ждем Вас по адресу: </a:t>
            </a:r>
          </a:p>
          <a:p>
            <a:pPr marL="0" indent="0">
              <a:buFont typeface="Arial" panose="020B0604020202020204" pitchFamily="34" charset="0"/>
              <a:buNone/>
            </a:pPr>
            <a:r>
              <a:rPr lang="ru-RU" sz="2800" dirty="0" smtClean="0">
                <a:solidFill>
                  <a:prstClr val="black"/>
                </a:solidFill>
                <a:latin typeface="Franklin Gothic Medium Cond" panose="020B0606030402020204" pitchFamily="34" charset="0"/>
              </a:rPr>
              <a:t>59 квартал, д. 4 кабинеты 301, 302, 307, 308</a:t>
            </a:r>
            <a:endParaRPr lang="ru-RU" sz="2800" dirty="0">
              <a:solidFill>
                <a:prstClr val="black"/>
              </a:solidFill>
              <a:latin typeface="Franklin Gothic Medium Cond" panose="020B0606030402020204" pitchFamily="34" charset="0"/>
            </a:endParaRPr>
          </a:p>
          <a:p>
            <a:pPr marL="0" indent="0">
              <a:buFont typeface="Arial" panose="020B0604020202020204" pitchFamily="34" charset="0"/>
              <a:buNone/>
            </a:pPr>
            <a:r>
              <a:rPr lang="ru-RU" sz="2800" dirty="0" smtClean="0">
                <a:solidFill>
                  <a:prstClr val="black"/>
                </a:solidFill>
                <a:latin typeface="Franklin Gothic Medium Cond" panose="020B0606030402020204" pitchFamily="34" charset="0"/>
              </a:rPr>
              <a:t>телефон: (3955) 53-57-69</a:t>
            </a:r>
          </a:p>
          <a:p>
            <a:pPr marL="0" indent="0">
              <a:buNone/>
            </a:pPr>
            <a:r>
              <a:rPr lang="en-US" sz="2800" dirty="0" smtClean="0">
                <a:hlinkClick r:id="rId4"/>
              </a:rPr>
              <a:t>https</a:t>
            </a:r>
            <a:r>
              <a:rPr lang="en-US" sz="2800" dirty="0">
                <a:hlinkClick r:id="rId4"/>
              </a:rPr>
              <a:t>://angarsk-adm.ru</a:t>
            </a:r>
            <a:r>
              <a:rPr lang="en-US" sz="2800" dirty="0" smtClean="0">
                <a:hlinkClick r:id="rId4"/>
              </a:rPr>
              <a:t>/</a:t>
            </a:r>
            <a:r>
              <a:rPr lang="ru-RU" sz="2800" dirty="0" smtClean="0"/>
              <a:t> </a:t>
            </a:r>
          </a:p>
          <a:p>
            <a:pPr marL="0" indent="0">
              <a:buNone/>
            </a:pPr>
            <a:r>
              <a:rPr lang="ru-RU" sz="2800" dirty="0" smtClean="0"/>
              <a:t>находите раздел «Молодежная политика»</a:t>
            </a:r>
          </a:p>
          <a:p>
            <a:pPr marL="0" indent="0">
              <a:buNone/>
            </a:pPr>
            <a:r>
              <a:rPr lang="ru-RU" sz="2800" dirty="0" smtClean="0"/>
              <a:t>            </a:t>
            </a:r>
            <a:r>
              <a:rPr lang="en-US" sz="4000" b="1" dirty="0" err="1"/>
              <a:t>omp_angarsk</a:t>
            </a:r>
            <a:endParaRPr lang="ru-RU" sz="4000" b="1" dirty="0" smtClean="0"/>
          </a:p>
        </p:txBody>
      </p:sp>
      <p:pic>
        <p:nvPicPr>
          <p:cNvPr id="1027" name="Picture 3"/>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5098" r="26057"/>
          <a:stretch/>
        </p:blipFill>
        <p:spPr bwMode="auto">
          <a:xfrm>
            <a:off x="683568" y="5589240"/>
            <a:ext cx="810379"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3839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229600" cy="5760640"/>
          </a:xfrm>
          <a:noFill/>
          <a:effectLst/>
        </p:spPr>
        <p:txBody>
          <a:bodyPr>
            <a:normAutofit fontScale="85000" lnSpcReduction="20000"/>
          </a:bodyPr>
          <a:lstStyle/>
          <a:p>
            <a:pPr marL="0" indent="0">
              <a:lnSpc>
                <a:spcPct val="170000"/>
              </a:lnSpc>
              <a:buNone/>
            </a:pPr>
            <a:r>
              <a:rPr lang="ru-RU" b="1" u="sng" dirty="0" smtClean="0">
                <a:ln>
                  <a:solidFill>
                    <a:schemeClr val="accent6">
                      <a:lumMod val="50000"/>
                    </a:schemeClr>
                  </a:solidFill>
                </a:ln>
                <a:effectLst/>
                <a:latin typeface="Franklin Gothic Medium Cond" panose="020B0606030402020204" pitchFamily="34" charset="0"/>
              </a:rPr>
              <a:t>1 ВОПРОС: </a:t>
            </a:r>
          </a:p>
          <a:p>
            <a:pPr marL="0" indent="0">
              <a:lnSpc>
                <a:spcPct val="170000"/>
              </a:lnSpc>
              <a:buNone/>
            </a:pPr>
            <a:r>
              <a:rPr lang="ru-RU" b="1" dirty="0" smtClean="0">
                <a:ln>
                  <a:solidFill>
                    <a:schemeClr val="accent6">
                      <a:lumMod val="50000"/>
                    </a:schemeClr>
                  </a:solidFill>
                </a:ln>
                <a:effectLst/>
                <a:latin typeface="Franklin Gothic Medium Cond" panose="020B0606030402020204" pitchFamily="34" charset="0"/>
              </a:rPr>
              <a:t>Несколько веков назад на территории Юго-восточной Азии обитало племя маньчжуров. В </a:t>
            </a:r>
            <a:r>
              <a:rPr lang="en-US" b="1" dirty="0" smtClean="0">
                <a:ln>
                  <a:solidFill>
                    <a:schemeClr val="accent6">
                      <a:lumMod val="50000"/>
                    </a:schemeClr>
                  </a:solidFill>
                </a:ln>
                <a:effectLst/>
                <a:latin typeface="Franklin Gothic Medium Cond" panose="020B0606030402020204" pitchFamily="34" charset="0"/>
              </a:rPr>
              <a:t>XVIII </a:t>
            </a:r>
            <a:r>
              <a:rPr lang="ru-RU" b="1" dirty="0" smtClean="0">
                <a:ln>
                  <a:solidFill>
                    <a:schemeClr val="accent6">
                      <a:lumMod val="50000"/>
                    </a:schemeClr>
                  </a:solidFill>
                </a:ln>
                <a:effectLst/>
                <a:latin typeface="Franklin Gothic Medium Cond" panose="020B0606030402020204" pitchFamily="34" charset="0"/>
              </a:rPr>
              <a:t>веке, завоевав обширную территорию нынешнего Китая, они основали знаменитую династию Цин. Со стороны Японии наблюдались многочисленные попытки завоевания этого народа. Но безуспешно. Тогда японские власти пошли на хитрость. В результате, не пролив ни капли крови, они смогли спокойно занять страну.</a:t>
            </a:r>
            <a:r>
              <a:rPr lang="en-US" b="1" dirty="0" smtClean="0">
                <a:ln>
                  <a:solidFill>
                    <a:schemeClr val="accent6">
                      <a:lumMod val="50000"/>
                    </a:schemeClr>
                  </a:solidFill>
                </a:ln>
                <a:effectLst/>
                <a:latin typeface="Franklin Gothic Medium Cond" panose="020B0606030402020204" pitchFamily="34" charset="0"/>
              </a:rPr>
              <a:t> </a:t>
            </a:r>
            <a:r>
              <a:rPr lang="ru-RU" b="1" dirty="0" smtClean="0">
                <a:ln>
                  <a:solidFill>
                    <a:schemeClr val="accent6">
                      <a:lumMod val="50000"/>
                    </a:schemeClr>
                  </a:solidFill>
                </a:ln>
                <a:effectLst/>
                <a:latin typeface="Franklin Gothic Medium Cond" panose="020B0606030402020204" pitchFamily="34" charset="0"/>
              </a:rPr>
              <a:t>В чем заключалась эта хитрость</a:t>
            </a:r>
            <a:r>
              <a:rPr lang="en-US" b="1" dirty="0" smtClean="0">
                <a:ln>
                  <a:solidFill>
                    <a:schemeClr val="accent6">
                      <a:lumMod val="50000"/>
                    </a:schemeClr>
                  </a:solidFill>
                </a:ln>
                <a:effectLst/>
                <a:latin typeface="Franklin Gothic Medium Cond" panose="020B0606030402020204" pitchFamily="34" charset="0"/>
              </a:rPr>
              <a:t>?</a:t>
            </a:r>
            <a:r>
              <a:rPr lang="ru-RU" b="1" dirty="0" smtClean="0">
                <a:ln>
                  <a:solidFill>
                    <a:schemeClr val="accent6">
                      <a:lumMod val="50000"/>
                    </a:schemeClr>
                  </a:solidFill>
                </a:ln>
                <a:effectLst/>
                <a:latin typeface="Franklin Gothic Medium Cond" panose="020B0606030402020204" pitchFamily="34" charset="0"/>
              </a:rPr>
              <a:t>   </a:t>
            </a:r>
          </a:p>
          <a:p>
            <a:pPr marL="0" indent="0">
              <a:lnSpc>
                <a:spcPct val="170000"/>
              </a:lnSpc>
              <a:buNone/>
            </a:pPr>
            <a:endParaRPr lang="ru-RU" b="1" dirty="0">
              <a:ln>
                <a:solidFill>
                  <a:schemeClr val="accent6">
                    <a:lumMod val="50000"/>
                  </a:schemeClr>
                </a:solidFill>
              </a:ln>
              <a:effectLst/>
              <a:latin typeface="Franklin Gothic Medium Cond" panose="020B0606030402020204" pitchFamily="34" charset="0"/>
            </a:endParaRPr>
          </a:p>
          <a:p>
            <a:pPr marL="0" indent="0">
              <a:lnSpc>
                <a:spcPct val="170000"/>
              </a:lnSpc>
              <a:buNone/>
            </a:pPr>
            <a:endParaRPr lang="ru-RU" b="1" dirty="0" smtClean="0">
              <a:ln>
                <a:solidFill>
                  <a:schemeClr val="accent6">
                    <a:lumMod val="50000"/>
                  </a:schemeClr>
                </a:solidFill>
              </a:ln>
              <a:effectLst/>
              <a:latin typeface="Franklin Gothic Medium Cond" panose="020B0606030402020204" pitchFamily="34" charset="0"/>
            </a:endParaRPr>
          </a:p>
          <a:p>
            <a:pPr marL="0" indent="0">
              <a:lnSpc>
                <a:spcPct val="170000"/>
              </a:lnSpc>
              <a:buNone/>
            </a:pPr>
            <a:endParaRPr lang="ru-RU" b="1" dirty="0">
              <a:ln>
                <a:solidFill>
                  <a:schemeClr val="accent6">
                    <a:lumMod val="50000"/>
                  </a:schemeClr>
                </a:solidFill>
              </a:ln>
              <a:effectLst/>
              <a:latin typeface="Franklin Gothic Medium Cond" panose="020B0606030402020204" pitchFamily="34" charset="0"/>
            </a:endParaRPr>
          </a:p>
          <a:p>
            <a:pPr marL="0" indent="0">
              <a:lnSpc>
                <a:spcPct val="170000"/>
              </a:lnSpc>
              <a:buNone/>
            </a:pPr>
            <a:endParaRPr lang="ru-RU" b="1" dirty="0" smtClean="0">
              <a:ln>
                <a:solidFill>
                  <a:schemeClr val="accent6">
                    <a:lumMod val="50000"/>
                  </a:schemeClr>
                </a:solidFill>
              </a:ln>
              <a:effectLst/>
              <a:latin typeface="Franklin Gothic Medium Cond" panose="020B0606030402020204" pitchFamily="34" charset="0"/>
            </a:endParaRPr>
          </a:p>
          <a:p>
            <a:pPr marL="0" indent="0">
              <a:lnSpc>
                <a:spcPct val="170000"/>
              </a:lnSpc>
              <a:buNone/>
            </a:pPr>
            <a:endParaRPr lang="ru-RU" b="1" dirty="0">
              <a:ln>
                <a:solidFill>
                  <a:schemeClr val="accent6">
                    <a:lumMod val="50000"/>
                  </a:schemeClr>
                </a:solidFill>
              </a:ln>
              <a:effectLst/>
              <a:latin typeface="Franklin Gothic Medium Cond" panose="020B0606030402020204" pitchFamily="34" charset="0"/>
            </a:endParaRPr>
          </a:p>
          <a:p>
            <a:pPr marL="0" indent="0">
              <a:lnSpc>
                <a:spcPct val="170000"/>
              </a:lnSpc>
              <a:buNone/>
            </a:pPr>
            <a:endParaRPr lang="ru-RU" b="1" dirty="0" smtClean="0">
              <a:ln>
                <a:solidFill>
                  <a:schemeClr val="accent6">
                    <a:lumMod val="50000"/>
                  </a:schemeClr>
                </a:solidFill>
              </a:ln>
              <a:effectLst/>
              <a:latin typeface="Franklin Gothic Medium Cond" panose="020B0606030402020204" pitchFamily="34" charset="0"/>
            </a:endParaRPr>
          </a:p>
          <a:p>
            <a:pPr marL="0" indent="0">
              <a:lnSpc>
                <a:spcPct val="170000"/>
              </a:lnSpc>
              <a:buNone/>
            </a:pPr>
            <a:endParaRPr lang="ru-RU" b="1" dirty="0">
              <a:ln>
                <a:solidFill>
                  <a:schemeClr val="accent6">
                    <a:lumMod val="50000"/>
                  </a:schemeClr>
                </a:solidFill>
              </a:ln>
              <a:effectLst/>
              <a:latin typeface="Franklin Gothic Medium Cond" panose="020B0606030402020204" pitchFamily="34" charset="0"/>
            </a:endParaRPr>
          </a:p>
          <a:p>
            <a:pPr marL="0" indent="0">
              <a:lnSpc>
                <a:spcPct val="170000"/>
              </a:lnSpc>
              <a:buNone/>
            </a:pPr>
            <a:endParaRPr lang="ru-RU" b="1" dirty="0" smtClean="0">
              <a:ln>
                <a:solidFill>
                  <a:schemeClr val="accent6">
                    <a:lumMod val="50000"/>
                  </a:schemeClr>
                </a:solidFill>
              </a:ln>
              <a:effectLst/>
              <a:latin typeface="Franklin Gothic Medium Cond" panose="020B0606030402020204" pitchFamily="34" charset="0"/>
            </a:endParaRPr>
          </a:p>
          <a:p>
            <a:pPr marL="0" indent="0">
              <a:lnSpc>
                <a:spcPct val="170000"/>
              </a:lnSpc>
              <a:buNone/>
            </a:pPr>
            <a:endParaRPr lang="ru-RU" b="1" dirty="0">
              <a:ln>
                <a:solidFill>
                  <a:schemeClr val="accent6">
                    <a:lumMod val="50000"/>
                  </a:schemeClr>
                </a:solidFill>
              </a:ln>
              <a:effectLst/>
              <a:latin typeface="Franklin Gothic Medium Cond" panose="020B0606030402020204" pitchFamily="34" charset="0"/>
            </a:endParaRPr>
          </a:p>
        </p:txBody>
      </p:sp>
    </p:spTree>
    <p:extLst>
      <p:ext uri="{BB962C8B-B14F-4D97-AF65-F5344CB8AC3E}">
        <p14:creationId xmlns:p14="http://schemas.microsoft.com/office/powerpoint/2010/main" val="8126540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539552" y="548680"/>
            <a:ext cx="8229600" cy="5433467"/>
          </a:xfrm>
        </p:spPr>
        <p:txBody>
          <a:bodyPr>
            <a:normAutofit/>
          </a:bodyPr>
          <a:lstStyle/>
          <a:p>
            <a:pPr marL="0" indent="0">
              <a:buNone/>
            </a:pPr>
            <a:r>
              <a:rPr lang="ru-RU" b="1" u="sng" dirty="0" smtClean="0">
                <a:ln>
                  <a:solidFill>
                    <a:schemeClr val="accent6">
                      <a:lumMod val="50000"/>
                    </a:schemeClr>
                  </a:solidFill>
                </a:ln>
                <a:effectLst>
                  <a:outerShdw blurRad="50800" dist="38100" dir="5400000" algn="t" rotWithShape="0">
                    <a:prstClr val="black">
                      <a:alpha val="40000"/>
                    </a:prstClr>
                  </a:outerShdw>
                </a:effectLst>
                <a:latin typeface="Franklin Gothic Medium Cond" panose="020B0606030402020204" pitchFamily="34" charset="0"/>
              </a:rPr>
              <a:t>ОТВЕТ НА 1 ВОПРОС:</a:t>
            </a:r>
          </a:p>
          <a:p>
            <a:pPr marL="0" indent="0">
              <a:buNone/>
            </a:pPr>
            <a:r>
              <a:rPr lang="ru-RU" dirty="0" smtClean="0">
                <a:ln>
                  <a:solidFill>
                    <a:schemeClr val="accent6">
                      <a:lumMod val="50000"/>
                    </a:schemeClr>
                  </a:solidFill>
                </a:ln>
                <a:effectLst>
                  <a:outerShdw blurRad="50800" dist="38100" dir="5400000" algn="t" rotWithShape="0">
                    <a:prstClr val="black">
                      <a:alpha val="40000"/>
                    </a:prstClr>
                  </a:outerShdw>
                </a:effectLst>
                <a:latin typeface="Franklin Gothic Medium Cond" panose="020B0606030402020204" pitchFamily="34" charset="0"/>
              </a:rPr>
              <a:t>На территории страны, засланные японские торговцы открыли дешевые курильни опиума, где посетителям-маньчжурам, включая подростков и детей, предлагали различные наркотики , в том числе и алкоголь. При этом самим японцам было запрещено посещать подобные места под знаком смерти.</a:t>
            </a:r>
          </a:p>
          <a:p>
            <a:pPr marL="0" indent="0">
              <a:buNone/>
            </a:pPr>
            <a:r>
              <a:rPr lang="ru-RU" dirty="0" smtClean="0">
                <a:ln>
                  <a:solidFill>
                    <a:schemeClr val="accent6">
                      <a:lumMod val="50000"/>
                    </a:schemeClr>
                  </a:solidFill>
                </a:ln>
                <a:effectLst>
                  <a:outerShdw blurRad="50800" dist="38100" dir="5400000" algn="t" rotWithShape="0">
                    <a:prstClr val="black">
                      <a:alpha val="40000"/>
                    </a:prstClr>
                  </a:outerShdw>
                </a:effectLst>
                <a:latin typeface="Franklin Gothic Medium Cond" panose="020B0606030402020204" pitchFamily="34" charset="0"/>
              </a:rPr>
              <a:t>Как вы думаете, почему подобные меры привели к полной негласной победе японцев</a:t>
            </a:r>
            <a:r>
              <a:rPr lang="en-US" dirty="0" smtClean="0">
                <a:ln>
                  <a:solidFill>
                    <a:schemeClr val="accent6">
                      <a:lumMod val="50000"/>
                    </a:schemeClr>
                  </a:solidFill>
                </a:ln>
                <a:effectLst>
                  <a:outerShdw blurRad="50800" dist="38100" dir="5400000" algn="t" rotWithShape="0">
                    <a:prstClr val="black">
                      <a:alpha val="40000"/>
                    </a:prstClr>
                  </a:outerShdw>
                </a:effectLst>
                <a:latin typeface="Franklin Gothic Medium Cond" panose="020B0606030402020204" pitchFamily="34" charset="0"/>
              </a:rPr>
              <a:t>? </a:t>
            </a:r>
            <a:endParaRPr lang="ru-RU" dirty="0">
              <a:ln>
                <a:solidFill>
                  <a:schemeClr val="accent6">
                    <a:lumMod val="50000"/>
                  </a:schemeClr>
                </a:solidFill>
              </a:ln>
              <a:effectLst>
                <a:outerShdw blurRad="50800" dist="38100" dir="5400000" algn="t" rotWithShape="0">
                  <a:prstClr val="black">
                    <a:alpha val="40000"/>
                  </a:prstClr>
                </a:outerShdw>
              </a:effectLst>
              <a:latin typeface="Franklin Gothic Medium Cond" panose="020B0606030402020204" pitchFamily="34" charset="0"/>
            </a:endParaRPr>
          </a:p>
        </p:txBody>
      </p:sp>
    </p:spTree>
    <p:extLst>
      <p:ext uri="{BB962C8B-B14F-4D97-AF65-F5344CB8AC3E}">
        <p14:creationId xmlns:p14="http://schemas.microsoft.com/office/powerpoint/2010/main" val="12408621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476672"/>
            <a:ext cx="5217839" cy="2808312"/>
          </a:xfrm>
          <a:solidFill>
            <a:schemeClr val="bg1">
              <a:alpha val="57000"/>
            </a:schemeClr>
          </a:solidFill>
        </p:spPr>
        <p:txBody>
          <a:bodyPr>
            <a:noAutofit/>
          </a:bodyPr>
          <a:lstStyle/>
          <a:p>
            <a:r>
              <a:rPr lang="ru-RU" sz="2400" b="1" u="sng" dirty="0" smtClean="0">
                <a:solidFill>
                  <a:schemeClr val="tx1"/>
                </a:solidFill>
                <a:effectLst/>
                <a:latin typeface="Franklin Gothic Medium Cond" panose="020B0606030402020204" pitchFamily="34" charset="0"/>
              </a:rPr>
              <a:t>2 ВОПРОС:</a:t>
            </a:r>
          </a:p>
          <a:p>
            <a:pPr algn="l"/>
            <a:r>
              <a:rPr lang="ru-RU" sz="2400" dirty="0" smtClean="0">
                <a:solidFill>
                  <a:schemeClr val="tx1"/>
                </a:solidFill>
                <a:latin typeface="Franklin Gothic Medium Cond" panose="020B0606030402020204" pitchFamily="34" charset="0"/>
              </a:rPr>
              <a:t>Легендарный законодатель Спарты Ликург издал  закон, который  запрещал молодоженам под страхом тяжелого наказания прием крепких спиртных напитков в день свадьбы</a:t>
            </a:r>
            <a:r>
              <a:rPr lang="ru-RU" sz="2400" dirty="0">
                <a:solidFill>
                  <a:schemeClr val="tx1"/>
                </a:solidFill>
                <a:latin typeface="Franklin Gothic Medium Cond" panose="020B0606030402020204" pitchFamily="34" charset="0"/>
              </a:rPr>
              <a:t>.</a:t>
            </a:r>
            <a:r>
              <a:rPr lang="ru-RU" sz="2400" dirty="0" smtClean="0">
                <a:solidFill>
                  <a:schemeClr val="tx1"/>
                </a:solidFill>
                <a:latin typeface="Franklin Gothic Medium Cond" panose="020B0606030402020204" pitchFamily="34" charset="0"/>
              </a:rPr>
              <a:t> Объясните, с чем связано введение такого запрета. </a:t>
            </a:r>
            <a:endParaRPr lang="ru-RU" sz="2400" dirty="0">
              <a:solidFill>
                <a:schemeClr val="tx1"/>
              </a:solidFill>
              <a:latin typeface="Franklin Gothic Medium Cond" panose="020B0606030402020204" pitchFamily="34" charset="0"/>
            </a:endParaRPr>
          </a:p>
        </p:txBody>
      </p:sp>
    </p:spTree>
    <p:extLst>
      <p:ext uri="{BB962C8B-B14F-4D97-AF65-F5344CB8AC3E}">
        <p14:creationId xmlns:p14="http://schemas.microsoft.com/office/powerpoint/2010/main" val="18126738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51520" y="620688"/>
            <a:ext cx="5217839" cy="3816424"/>
          </a:xfrm>
          <a:solidFill>
            <a:schemeClr val="bg1">
              <a:alpha val="57000"/>
            </a:schemeClr>
          </a:solidFill>
        </p:spPr>
        <p:txBody>
          <a:bodyPr>
            <a:noAutofit/>
          </a:bodyPr>
          <a:lstStyle/>
          <a:p>
            <a:r>
              <a:rPr lang="ru-RU" sz="2400" b="1" u="sng" dirty="0" smtClean="0">
                <a:solidFill>
                  <a:schemeClr val="tx1"/>
                </a:solidFill>
                <a:effectLst/>
                <a:latin typeface="Franklin Gothic Medium Cond" panose="020B0606030402020204" pitchFamily="34" charset="0"/>
              </a:rPr>
              <a:t>ОТВЕТ НА 2 ВОПРОС:</a:t>
            </a:r>
          </a:p>
          <a:p>
            <a:r>
              <a:rPr lang="ru-RU" sz="2400" b="1" dirty="0" smtClean="0">
                <a:solidFill>
                  <a:schemeClr val="tx1"/>
                </a:solidFill>
                <a:effectLst/>
                <a:latin typeface="Franklin Gothic Medium Cond" panose="020B0606030402020204" pitchFamily="34" charset="0"/>
              </a:rPr>
              <a:t>Алкоголь очень негативно влияет на половую систему и на будущее потомство. Достаточно двух основательных выпивок во время беременности, особенно в первые несколько недель. Когда женщина, как правило, еще не знает об этом, чтобы нанести существенный вред ребенку. В частности возможны генетические изменения.</a:t>
            </a:r>
          </a:p>
        </p:txBody>
      </p:sp>
    </p:spTree>
    <p:extLst>
      <p:ext uri="{BB962C8B-B14F-4D97-AF65-F5344CB8AC3E}">
        <p14:creationId xmlns:p14="http://schemas.microsoft.com/office/powerpoint/2010/main" val="3412523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lumMod val="90000"/>
              </a:schemeClr>
            </a:gs>
            <a:gs pos="76000">
              <a:schemeClr val="bg1">
                <a:tint val="90000"/>
                <a:shade val="90000"/>
                <a:satMod val="200000"/>
              </a:schemeClr>
            </a:gs>
            <a:gs pos="92000">
              <a:schemeClr val="bg1">
                <a:tint val="90000"/>
                <a:shade val="70000"/>
                <a:satMod val="25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1"/>
            <a:ext cx="8229600" cy="3816424"/>
          </a:xfrm>
        </p:spPr>
        <p:txBody>
          <a:bodyPr/>
          <a:lstStyle/>
          <a:p>
            <a:pPr marL="0" indent="0">
              <a:buNone/>
            </a:pPr>
            <a:r>
              <a:rPr lang="ru-RU" b="1" u="sng" dirty="0" smtClean="0">
                <a:effectLst/>
                <a:latin typeface="Franklin Gothic Medium Cond" panose="020B0606030402020204" pitchFamily="34" charset="0"/>
              </a:rPr>
              <a:t>3 ВОПРОС: </a:t>
            </a:r>
          </a:p>
          <a:p>
            <a:pPr marL="0" indent="0">
              <a:buNone/>
            </a:pPr>
            <a:r>
              <a:rPr lang="ru-RU" dirty="0" smtClean="0">
                <a:latin typeface="Franklin Gothic Medium Cond" panose="020B0606030402020204" pitchFamily="34" charset="0"/>
              </a:rPr>
              <a:t>Один из крупных деятелей дореволюционной России И.А. Сикорский писал: «Раньше было пьянство, а с </a:t>
            </a:r>
            <a:r>
              <a:rPr lang="en-US" dirty="0" smtClean="0">
                <a:latin typeface="Franklin Gothic Medium Cond" panose="020B0606030402020204" pitchFamily="34" charset="0"/>
              </a:rPr>
              <a:t>XIX</a:t>
            </a:r>
            <a:r>
              <a:rPr lang="ru-RU" dirty="0" smtClean="0">
                <a:latin typeface="Franklin Gothic Medium Cond" panose="020B0606030402020204" pitchFamily="34" charset="0"/>
              </a:rPr>
              <a:t> века начался алкоголизм…». Почему автор выделяет именно этот период</a:t>
            </a:r>
            <a:r>
              <a:rPr lang="en-US" dirty="0" smtClean="0">
                <a:latin typeface="Franklin Gothic Medium Cond" panose="020B0606030402020204" pitchFamily="34" charset="0"/>
              </a:rPr>
              <a:t>? </a:t>
            </a:r>
            <a:r>
              <a:rPr lang="ru-RU" dirty="0" smtClean="0">
                <a:latin typeface="Franklin Gothic Medium Cond" panose="020B0606030402020204" pitchFamily="34" charset="0"/>
              </a:rPr>
              <a:t>Какие изменения в жизни общества могли стать причиной перехода к алкоголизму</a:t>
            </a:r>
            <a:r>
              <a:rPr lang="en-US" dirty="0" smtClean="0">
                <a:latin typeface="Franklin Gothic Medium Cond" panose="020B0606030402020204" pitchFamily="34" charset="0"/>
              </a:rPr>
              <a:t>?</a:t>
            </a:r>
            <a:endParaRPr lang="ru-RU" dirty="0">
              <a:latin typeface="Franklin Gothic Medium Cond" panose="020B06060304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149080"/>
            <a:ext cx="4381500" cy="2305050"/>
          </a:xfrm>
          <a:prstGeom prst="rect">
            <a:avLst/>
          </a:prstGeom>
          <a:solidFill>
            <a:srgbClr val="FFFFFF">
              <a:shade val="85000"/>
            </a:srgbClr>
          </a:solidFill>
          <a:ln w="190500" cap="rnd">
            <a:solidFill>
              <a:srgbClr val="FFFFFF"/>
            </a:solidFill>
          </a:ln>
          <a:effectLst>
            <a:outerShdw blurRad="50800" dist="38100" dir="18900000" algn="bl" rotWithShape="0">
              <a:prstClr val="black">
                <a:alpha val="40000"/>
              </a:prst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0724340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lumMod val="90000"/>
              </a:schemeClr>
            </a:gs>
            <a:gs pos="76000">
              <a:schemeClr val="bg1">
                <a:tint val="90000"/>
                <a:shade val="90000"/>
                <a:satMod val="200000"/>
              </a:schemeClr>
            </a:gs>
            <a:gs pos="92000">
              <a:schemeClr val="bg1">
                <a:tint val="90000"/>
                <a:shade val="70000"/>
                <a:satMod val="25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1"/>
            <a:ext cx="8229600" cy="3816424"/>
          </a:xfrm>
        </p:spPr>
        <p:txBody>
          <a:bodyPr>
            <a:noAutofit/>
          </a:bodyPr>
          <a:lstStyle/>
          <a:p>
            <a:pPr marL="0" indent="0">
              <a:buNone/>
            </a:pPr>
            <a:r>
              <a:rPr lang="ru-RU" b="1" u="sng" dirty="0" smtClean="0">
                <a:effectLst/>
                <a:latin typeface="Franklin Gothic Medium Cond" panose="020B0606030402020204" pitchFamily="34" charset="0"/>
              </a:rPr>
              <a:t>Ответ на 3 вопрос:</a:t>
            </a:r>
          </a:p>
          <a:p>
            <a:pPr marL="0" indent="0">
              <a:buNone/>
            </a:pPr>
            <a:r>
              <a:rPr lang="ru-RU" dirty="0" smtClean="0">
                <a:effectLst/>
                <a:latin typeface="Franklin Gothic Medium Cond" panose="020B0606030402020204" pitchFamily="34" charset="0"/>
              </a:rPr>
              <a:t>XIX век- век научно-технической революции, этап перехода от кустарного производства к промышленному. Если раньше спиртные напитки изготавливали в слабой концентрации и кустарно, то при переходе к фабричному производству чистого спирта, а вместе с тем и крепких напитков, масштабы распространения пьянства приняли угрожающий размах.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641552"/>
            <a:ext cx="3445396" cy="1812578"/>
          </a:xfrm>
          <a:prstGeom prst="rect">
            <a:avLst/>
          </a:prstGeom>
          <a:solidFill>
            <a:srgbClr val="FFFFFF">
              <a:shade val="85000"/>
            </a:srgbClr>
          </a:solidFill>
          <a:ln w="190500" cap="rnd">
            <a:solidFill>
              <a:srgbClr val="FFFFFF"/>
            </a:solidFill>
          </a:ln>
          <a:effectLst>
            <a:outerShdw blurRad="50800" dist="38100" dir="18900000" algn="bl" rotWithShape="0">
              <a:prstClr val="black">
                <a:alpha val="40000"/>
              </a:prst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2625419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TotalTime>
  <Words>1149</Words>
  <Application>Microsoft Office PowerPoint</Application>
  <PresentationFormat>Экран (4:3)</PresentationFormat>
  <Paragraphs>124</Paragraphs>
  <Slides>39</Slides>
  <Notes>1</Notes>
  <HiddenSlides>0</HiddenSlides>
  <MMClips>2</MMClips>
  <ScaleCrop>false</ScaleCrop>
  <HeadingPairs>
    <vt:vector size="4" baseType="variant">
      <vt:variant>
        <vt:lpstr>Тема</vt:lpstr>
      </vt:variant>
      <vt:variant>
        <vt:i4>4</vt:i4>
      </vt:variant>
      <vt:variant>
        <vt:lpstr>Заголовки слайдов</vt:lpstr>
      </vt:variant>
      <vt:variant>
        <vt:i4>39</vt:i4>
      </vt:variant>
    </vt:vector>
  </HeadingPairs>
  <TitlesOfParts>
    <vt:vector size="43" baseType="lpstr">
      <vt:lpstr>Тема Office</vt:lpstr>
      <vt:lpstr>1_Тема Office</vt:lpstr>
      <vt:lpstr>2_Тема Office</vt:lpstr>
      <vt:lpstr>3_Тема Office</vt:lpstr>
      <vt:lpstr>КВИЗ  по профилактике  социально-негативных явлений ДЛЯ СТУДЕНТОВ «НЕ ДАЙ СЕБЯ СВЯЗАТЬ!»</vt:lpstr>
      <vt:lpstr>Презентация PowerPoint</vt:lpstr>
      <vt:lpstr>1 ЭТАП  «ПРИЧУДЫ ИСТОРИИ»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ЭТАП  «ПЛАЧЕВНЫЕ ПОСЛЕДСТВИЯ…»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ЭТАП  «ЗАКОНЧИ ФРАЗУ»</vt:lpstr>
      <vt:lpstr>Презентация PowerPoint</vt:lpstr>
      <vt:lpstr>4 ЭТАП : «ПРАВОВАЯ ОТВЕТСТВЕННОСТЬ»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Петрук Анна Борисовна</cp:lastModifiedBy>
  <cp:revision>74</cp:revision>
  <cp:lastPrinted>2019-10-29T02:39:39Z</cp:lastPrinted>
  <dcterms:created xsi:type="dcterms:W3CDTF">2019-09-11T07:01:32Z</dcterms:created>
  <dcterms:modified xsi:type="dcterms:W3CDTF">2019-10-29T03:04:26Z</dcterms:modified>
</cp:coreProperties>
</file>